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8"/>
  </p:notesMasterIdLst>
  <p:sldIdLst>
    <p:sldId id="256" r:id="rId5"/>
    <p:sldId id="257" r:id="rId6"/>
    <p:sldId id="258" r:id="rId7"/>
  </p:sldIdLst>
  <p:sldSz cx="10693400" cy="7562850"/>
  <p:notesSz cx="10693400" cy="75628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C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88"/>
    <p:restoredTop sz="93543" autoAdjust="0"/>
  </p:normalViewPr>
  <p:slideViewPr>
    <p:cSldViewPr>
      <p:cViewPr varScale="1">
        <p:scale>
          <a:sx n="85" d="100"/>
          <a:sy n="85" d="100"/>
        </p:scale>
        <p:origin x="88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2794DC-D74D-B44A-8E8B-CD0A26AEA49E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43300" y="946150"/>
            <a:ext cx="3606800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69975" y="3640138"/>
            <a:ext cx="8553450" cy="29781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63391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057900" y="7183438"/>
            <a:ext cx="4632325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51726C-A3BB-E744-A391-4E40A9CC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338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51726C-A3BB-E744-A391-4E40A9CCA26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594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"/>
            <a:ext cx="10692003" cy="7559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5"/>
            <a:ext cx="10692003" cy="7559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19531" y="382332"/>
            <a:ext cx="6530975" cy="848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png"/><Relationship Id="rId3" Type="http://schemas.openxmlformats.org/officeDocument/2006/relationships/hyperlink" Target="https://forms.office.com/e/nEYJUzbEZt?origin=lprLink" TargetMode="External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hyperlink" Target="http://www.gov.uk/apply-free-school-meals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hyperlink" Target="http://www.msc.org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0.png"/><Relationship Id="rId3" Type="http://schemas.openxmlformats.org/officeDocument/2006/relationships/image" Target="../media/image12.png"/><Relationship Id="rId7" Type="http://schemas.openxmlformats.org/officeDocument/2006/relationships/hyperlink" Target="http://www.msc.org/" TargetMode="External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7.png"/><Relationship Id="rId1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msc.org/" TargetMode="External"/><Relationship Id="rId11" Type="http://schemas.openxmlformats.org/officeDocument/2006/relationships/image" Target="../media/image25.png"/><Relationship Id="rId5" Type="http://schemas.openxmlformats.org/officeDocument/2006/relationships/image" Target="../media/image15.png"/><Relationship Id="rId10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23.png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9532" y="382332"/>
            <a:ext cx="5393822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About</a:t>
            </a:r>
            <a:r>
              <a:rPr spc="-75" dirty="0"/>
              <a:t> </a:t>
            </a:r>
            <a:r>
              <a:rPr dirty="0"/>
              <a:t>your</a:t>
            </a:r>
            <a:r>
              <a:rPr spc="-70" dirty="0"/>
              <a:t> </a:t>
            </a:r>
            <a:r>
              <a:rPr spc="-25" dirty="0"/>
              <a:t>children’s</a:t>
            </a:r>
            <a:r>
              <a:rPr spc="-75" dirty="0"/>
              <a:t> </a:t>
            </a:r>
            <a:r>
              <a:rPr spc="-10" dirty="0"/>
              <a:t>School</a:t>
            </a:r>
            <a:r>
              <a:rPr spc="-70" dirty="0"/>
              <a:t> </a:t>
            </a:r>
            <a:r>
              <a:rPr spc="-10" dirty="0"/>
              <a:t>Meals</a:t>
            </a:r>
          </a:p>
          <a:p>
            <a:pPr marL="12700" marR="5080">
              <a:lnSpc>
                <a:spcPct val="100000"/>
              </a:lnSpc>
            </a:pPr>
            <a:r>
              <a:rPr b="0" dirty="0">
                <a:latin typeface="Arial"/>
                <a:cs typeface="Arial"/>
              </a:rPr>
              <a:t>We</a:t>
            </a:r>
            <a:r>
              <a:rPr b="0" spc="-95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are</a:t>
            </a:r>
            <a:r>
              <a:rPr b="0" spc="-90" dirty="0">
                <a:latin typeface="Arial"/>
                <a:cs typeface="Arial"/>
              </a:rPr>
              <a:t> </a:t>
            </a:r>
            <a:r>
              <a:rPr lang="en-GB" b="0" spc="-10" dirty="0"/>
              <a:t>Nottingham</a:t>
            </a:r>
            <a:r>
              <a:rPr b="0" spc="-90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Catering</a:t>
            </a:r>
            <a:r>
              <a:rPr b="0" spc="-9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Eat</a:t>
            </a:r>
            <a:r>
              <a:rPr b="0" spc="-95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Culture</a:t>
            </a:r>
            <a:r>
              <a:rPr lang="en-GB" b="0" spc="-10" dirty="0">
                <a:latin typeface="Arial"/>
                <a:cs typeface="Arial"/>
              </a:rPr>
              <a:t> - Education</a:t>
            </a:r>
            <a:r>
              <a:rPr b="0" spc="-10" dirty="0">
                <a:latin typeface="Arial"/>
                <a:cs typeface="Arial"/>
              </a:rPr>
              <a:t>,</a:t>
            </a:r>
            <a:r>
              <a:rPr b="0" spc="-9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the</a:t>
            </a:r>
            <a:r>
              <a:rPr b="0" spc="-90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caterer</a:t>
            </a:r>
            <a:r>
              <a:rPr b="0" spc="-9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at</a:t>
            </a:r>
            <a:r>
              <a:rPr b="0" spc="-95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your</a:t>
            </a:r>
            <a:r>
              <a:rPr b="0" spc="-90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school </a:t>
            </a:r>
            <a:r>
              <a:rPr b="0" dirty="0">
                <a:latin typeface="Arial"/>
                <a:cs typeface="Arial"/>
              </a:rPr>
              <a:t>and</a:t>
            </a:r>
            <a:r>
              <a:rPr b="0" spc="-95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the</a:t>
            </a:r>
            <a:r>
              <a:rPr b="0" spc="-80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largest</a:t>
            </a:r>
            <a:r>
              <a:rPr b="0" spc="-85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provider</a:t>
            </a:r>
            <a:r>
              <a:rPr b="0" spc="-8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in</a:t>
            </a:r>
            <a:r>
              <a:rPr b="0" spc="-80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Nottingham.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79717" y="6663052"/>
            <a:ext cx="2564280" cy="42589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32231" y="1643795"/>
            <a:ext cx="4565650" cy="1629410"/>
          </a:xfrm>
          <a:prstGeom prst="rect">
            <a:avLst/>
          </a:prstGeom>
          <a:solidFill>
            <a:srgbClr val="009EE2"/>
          </a:solidFill>
        </p:spPr>
        <p:txBody>
          <a:bodyPr vert="horz" wrap="square" lIns="0" tIns="16510" rIns="0" bIns="0" rtlCol="0">
            <a:spAutoFit/>
          </a:bodyPr>
          <a:lstStyle/>
          <a:p>
            <a:pPr marL="71755" algn="just">
              <a:lnSpc>
                <a:spcPct val="100000"/>
              </a:lnSpc>
              <a:spcBef>
                <a:spcPts val="130"/>
              </a:spcBef>
            </a:pP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Healthy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Eating</a:t>
            </a:r>
            <a:endParaRPr sz="1600" dirty="0">
              <a:latin typeface="Arial"/>
              <a:cs typeface="Arial"/>
            </a:endParaRPr>
          </a:p>
          <a:p>
            <a:pPr marL="71755" marR="87630" algn="just">
              <a:lnSpc>
                <a:spcPct val="100000"/>
              </a:lnSpc>
              <a:spcBef>
                <a:spcPts val="545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We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proud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serve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healthy,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balanced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freshly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prepared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meals.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meals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give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children</a:t>
            </a:r>
            <a:endParaRPr sz="1500" dirty="0">
              <a:latin typeface="Arial"/>
              <a:cs typeface="Arial"/>
            </a:endParaRPr>
          </a:p>
          <a:p>
            <a:pPr marL="71755" marR="218440" algn="just">
              <a:lnSpc>
                <a:spcPct val="100000"/>
              </a:lnSpc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all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energy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they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need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power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through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20" dirty="0">
                <a:solidFill>
                  <a:srgbClr val="FFFFFF"/>
                </a:solidFill>
                <a:latin typeface="Arial"/>
                <a:cs typeface="Arial"/>
              </a:rPr>
              <a:t>day,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helping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them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concentrate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supporting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their</a:t>
            </a:r>
            <a:r>
              <a:rPr sz="15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wellbeing.</a:t>
            </a:r>
            <a:endParaRPr sz="15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00001" y="1296009"/>
            <a:ext cx="4644390" cy="2633345"/>
          </a:xfrm>
          <a:prstGeom prst="rect">
            <a:avLst/>
          </a:prstGeom>
          <a:solidFill>
            <a:srgbClr val="E5007C"/>
          </a:solidFill>
        </p:spPr>
        <p:txBody>
          <a:bodyPr vert="horz" wrap="square" lIns="0" tIns="16510" rIns="0" bIns="0" rtlCol="0">
            <a:spAutoFit/>
          </a:bodyPr>
          <a:lstStyle/>
          <a:p>
            <a:pPr marL="71755">
              <a:lnSpc>
                <a:spcPct val="100000"/>
              </a:lnSpc>
              <a:spcBef>
                <a:spcPts val="130"/>
              </a:spcBef>
            </a:pP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Food</a:t>
            </a:r>
            <a:endParaRPr sz="1600" dirty="0">
              <a:latin typeface="Arial"/>
              <a:cs typeface="Arial"/>
            </a:endParaRPr>
          </a:p>
          <a:p>
            <a:pPr marL="71755" marR="455930">
              <a:lnSpc>
                <a:spcPct val="100000"/>
              </a:lnSpc>
              <a:spcBef>
                <a:spcPts val="545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food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has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Food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Life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accreditation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showing that:</a:t>
            </a:r>
            <a:endParaRPr sz="1500" dirty="0">
              <a:latin typeface="Arial"/>
              <a:cs typeface="Arial"/>
            </a:endParaRPr>
          </a:p>
          <a:p>
            <a:pPr marL="214629" indent="-142875">
              <a:lnSpc>
                <a:spcPct val="100000"/>
              </a:lnSpc>
              <a:spcBef>
                <a:spcPts val="285"/>
              </a:spcBef>
              <a:buChar char="•"/>
              <a:tabLst>
                <a:tab pos="214629" algn="l"/>
              </a:tabLst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food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sourced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locally</a:t>
            </a:r>
            <a:endParaRPr sz="1500" dirty="0">
              <a:latin typeface="Arial"/>
              <a:cs typeface="Arial"/>
            </a:endParaRPr>
          </a:p>
          <a:p>
            <a:pPr marL="214629" marR="124460" indent="-142875">
              <a:lnSpc>
                <a:spcPct val="100000"/>
              </a:lnSpc>
              <a:spcBef>
                <a:spcPts val="285"/>
              </a:spcBef>
              <a:buChar char="•"/>
              <a:tabLst>
                <a:tab pos="215900" algn="l"/>
              </a:tabLst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meat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Red</a:t>
            </a:r>
            <a:r>
              <a:rPr sz="15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Tractor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assured,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meaning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it’s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20" dirty="0">
                <a:solidFill>
                  <a:srgbClr val="FFFFFF"/>
                </a:solidFill>
                <a:latin typeface="Arial"/>
                <a:cs typeface="Arial"/>
              </a:rPr>
              <a:t>safe 	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5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produced</a:t>
            </a:r>
            <a:r>
              <a:rPr sz="15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locally</a:t>
            </a:r>
            <a:endParaRPr sz="1500" dirty="0">
              <a:latin typeface="Arial"/>
              <a:cs typeface="Arial"/>
            </a:endParaRPr>
          </a:p>
          <a:p>
            <a:pPr marL="214629" marR="535305" indent="-142875">
              <a:lnSpc>
                <a:spcPct val="100000"/>
              </a:lnSpc>
              <a:spcBef>
                <a:spcPts val="284"/>
              </a:spcBef>
              <a:buChar char="•"/>
              <a:tabLst>
                <a:tab pos="215900" algn="l"/>
              </a:tabLst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fish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certified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by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Marine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Stewardship 	Council</a:t>
            </a:r>
            <a:endParaRPr sz="1500" dirty="0">
              <a:latin typeface="Arial"/>
              <a:cs typeface="Arial"/>
            </a:endParaRPr>
          </a:p>
          <a:p>
            <a:pPr marL="214629" marR="431165" indent="-142875">
              <a:lnSpc>
                <a:spcPct val="100000"/>
              </a:lnSpc>
              <a:spcBef>
                <a:spcPts val="280"/>
              </a:spcBef>
              <a:buChar char="•"/>
              <a:tabLst>
                <a:tab pos="215900" algn="l"/>
              </a:tabLst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meals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healthy,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nutritious</a:t>
            </a:r>
            <a:r>
              <a:rPr lang="en-GB" sz="1500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balanced,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lang="en-GB"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also</a:t>
            </a:r>
            <a:r>
              <a:rPr sz="15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low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fat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sugar</a:t>
            </a:r>
            <a:endParaRPr sz="15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93107" y="4002606"/>
            <a:ext cx="4643996" cy="2660985"/>
          </a:xfrm>
          <a:prstGeom prst="rect">
            <a:avLst/>
          </a:prstGeom>
          <a:solidFill>
            <a:srgbClr val="00963A"/>
          </a:solidFill>
        </p:spPr>
        <p:txBody>
          <a:bodyPr vert="horz" wrap="square" lIns="0" tIns="16510" rIns="0" bIns="0" rtlCol="0">
            <a:spAutoFit/>
          </a:bodyPr>
          <a:lstStyle/>
          <a:p>
            <a:pPr marL="71755">
              <a:lnSpc>
                <a:spcPct val="100000"/>
              </a:lnSpc>
              <a:spcBef>
                <a:spcPts val="130"/>
              </a:spcBef>
            </a:pP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Dietary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Requirements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6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Allergens</a:t>
            </a:r>
            <a:endParaRPr sz="1600" dirty="0">
              <a:latin typeface="Arial"/>
              <a:cs typeface="Arial"/>
            </a:endParaRPr>
          </a:p>
          <a:p>
            <a:pPr marL="71755" marR="74930">
              <a:lnSpc>
                <a:spcPct val="100000"/>
              </a:lnSpc>
              <a:spcBef>
                <a:spcPts val="545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Special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diets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extremely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important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us.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We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20" dirty="0">
                <a:solidFill>
                  <a:srgbClr val="FFFFFF"/>
                </a:solidFill>
                <a:latin typeface="Arial"/>
                <a:cs typeface="Arial"/>
              </a:rPr>
              <a:t>work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each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ensure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special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diet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process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is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effective,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reassuring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that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children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allergies</a:t>
            </a:r>
            <a:r>
              <a:rPr sz="1500" spc="5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intolerances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can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eat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safely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us.</a:t>
            </a:r>
            <a:r>
              <a:rPr lang="en-GB" sz="1500" spc="-25" dirty="0">
                <a:solidFill>
                  <a:srgbClr val="FFFFFF"/>
                </a:solidFill>
                <a:latin typeface="Arial"/>
                <a:cs typeface="Arial"/>
              </a:rPr>
              <a:t> To register a special diet form please complete at the below. </a:t>
            </a:r>
          </a:p>
          <a:p>
            <a:pPr marL="71755" marR="74930">
              <a:lnSpc>
                <a:spcPct val="100000"/>
              </a:lnSpc>
              <a:spcBef>
                <a:spcPts val="545"/>
              </a:spcBef>
            </a:pPr>
            <a:r>
              <a:rPr lang="en-GB" sz="1500" spc="-25" dirty="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https://forms.office.com/e/nEYJUzbEZt?origin=lprLink</a:t>
            </a:r>
            <a:r>
              <a:rPr lang="en-GB"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</a:p>
          <a:p>
            <a:pPr marL="71755" marR="74930">
              <a:lnSpc>
                <a:spcPct val="100000"/>
              </a:lnSpc>
              <a:spcBef>
                <a:spcPts val="545"/>
              </a:spcBef>
            </a:pPr>
            <a:endParaRPr lang="en-GB" sz="1500" spc="-25" dirty="0">
              <a:solidFill>
                <a:srgbClr val="FFFFFF"/>
              </a:solidFill>
              <a:latin typeface="Arial"/>
              <a:cs typeface="Arial"/>
            </a:endParaRPr>
          </a:p>
          <a:p>
            <a:pPr marL="71755" marR="74930">
              <a:lnSpc>
                <a:spcPct val="100000"/>
              </a:lnSpc>
              <a:spcBef>
                <a:spcPts val="545"/>
              </a:spcBef>
            </a:pPr>
            <a:endParaRPr lang="en-GB" sz="1500" spc="-25" dirty="0">
              <a:solidFill>
                <a:srgbClr val="FFFFFF"/>
              </a:solidFill>
              <a:latin typeface="Arial"/>
              <a:cs typeface="Arial"/>
            </a:endParaRPr>
          </a:p>
          <a:p>
            <a:pPr marL="71755" marR="74930">
              <a:lnSpc>
                <a:spcPct val="100000"/>
              </a:lnSpc>
              <a:spcBef>
                <a:spcPts val="545"/>
              </a:spcBef>
            </a:pPr>
            <a:endParaRPr lang="en-GB" sz="1500" spc="-25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479717" y="453970"/>
            <a:ext cx="921098" cy="61810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875034A-6AA8-E14B-9B3A-F42B64F29A9C}"/>
              </a:ext>
            </a:extLst>
          </p:cNvPr>
          <p:cNvSpPr/>
          <p:nvPr/>
        </p:nvSpPr>
        <p:spPr>
          <a:xfrm>
            <a:off x="619531" y="3491462"/>
            <a:ext cx="4565650" cy="2224341"/>
          </a:xfrm>
          <a:prstGeom prst="rect">
            <a:avLst/>
          </a:prstGeom>
          <a:solidFill>
            <a:srgbClr val="E84C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bject 6"/>
          <p:cNvSpPr txBox="1"/>
          <p:nvPr/>
        </p:nvSpPr>
        <p:spPr>
          <a:xfrm>
            <a:off x="646469" y="3423743"/>
            <a:ext cx="4565650" cy="2250616"/>
          </a:xfrm>
          <a:prstGeom prst="rect">
            <a:avLst/>
          </a:prstGeom>
          <a:solidFill>
            <a:srgbClr val="E84C1E"/>
          </a:solidFill>
        </p:spPr>
        <p:txBody>
          <a:bodyPr vert="horz" wrap="square" lIns="0" tIns="16510" rIns="0" bIns="0" rtlCol="0">
            <a:spAutoFit/>
          </a:bodyPr>
          <a:lstStyle/>
          <a:p>
            <a:pPr marL="71755">
              <a:lnSpc>
                <a:spcPct val="100000"/>
              </a:lnSpc>
              <a:spcBef>
                <a:spcPts val="130"/>
              </a:spcBef>
            </a:pP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Free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Meals</a:t>
            </a:r>
            <a:endParaRPr sz="1600" dirty="0">
              <a:latin typeface="Arial"/>
              <a:cs typeface="Arial"/>
            </a:endParaRPr>
          </a:p>
          <a:p>
            <a:pPr marL="71755" marR="196850">
              <a:lnSpc>
                <a:spcPct val="100000"/>
              </a:lnSpc>
              <a:spcBef>
                <a:spcPts val="545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Universal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Infant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Free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Meals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can</a:t>
            </a:r>
            <a:r>
              <a:rPr sz="15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20" dirty="0">
                <a:solidFill>
                  <a:srgbClr val="FFFFFF"/>
                </a:solidFill>
                <a:latin typeface="Arial"/>
                <a:cs typeface="Arial"/>
              </a:rPr>
              <a:t>save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parents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up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£487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per</a:t>
            </a:r>
            <a:r>
              <a:rPr sz="15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year.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meals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20" dirty="0">
                <a:solidFill>
                  <a:srgbClr val="FFFFFF"/>
                </a:solidFill>
                <a:latin typeface="Arial"/>
                <a:cs typeface="Arial"/>
              </a:rPr>
              <a:t>free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15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children</a:t>
            </a:r>
            <a:r>
              <a:rPr sz="15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reception,</a:t>
            </a:r>
            <a:r>
              <a:rPr sz="15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year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5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year</a:t>
            </a:r>
            <a:r>
              <a:rPr sz="15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2.</a:t>
            </a:r>
            <a:r>
              <a:rPr sz="15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Ask</a:t>
            </a:r>
            <a:r>
              <a:rPr sz="15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for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meals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office.</a:t>
            </a:r>
            <a:endParaRPr sz="1500" dirty="0">
              <a:latin typeface="Arial"/>
              <a:cs typeface="Arial"/>
            </a:endParaRPr>
          </a:p>
          <a:p>
            <a:pPr marL="71755" marR="578485">
              <a:lnSpc>
                <a:spcPct val="100000"/>
              </a:lnSpc>
              <a:spcBef>
                <a:spcPts val="570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If</a:t>
            </a:r>
            <a:r>
              <a:rPr sz="15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15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receipt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benefits,</a:t>
            </a:r>
            <a:r>
              <a:rPr sz="15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may</a:t>
            </a:r>
            <a:r>
              <a:rPr sz="1500" spc="-25" dirty="0">
                <a:solidFill>
                  <a:srgbClr val="FFFFFF"/>
                </a:solidFill>
                <a:latin typeface="Arial"/>
                <a:cs typeface="Arial"/>
              </a:rPr>
              <a:t> be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entitled</a:t>
            </a:r>
            <a:r>
              <a:rPr sz="15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5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continue</a:t>
            </a:r>
            <a:r>
              <a:rPr sz="15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having</a:t>
            </a:r>
            <a:r>
              <a:rPr sz="15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Free</a:t>
            </a:r>
            <a:r>
              <a:rPr sz="15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5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Meals.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Check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5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chemeClr val="bg1"/>
                </a:solidFill>
                <a:latin typeface="Arial"/>
                <a:cs typeface="Arial"/>
              </a:rPr>
              <a:t>eligibility</a:t>
            </a:r>
            <a:r>
              <a:rPr sz="1500" spc="-4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chemeClr val="bg1"/>
                </a:solidFill>
                <a:latin typeface="Arial"/>
                <a:cs typeface="Arial"/>
              </a:rPr>
              <a:t>and</a:t>
            </a:r>
            <a:r>
              <a:rPr sz="1500" spc="-4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chemeClr val="bg1"/>
                </a:solidFill>
                <a:latin typeface="Arial"/>
                <a:cs typeface="Arial"/>
              </a:rPr>
              <a:t>apply</a:t>
            </a:r>
            <a:r>
              <a:rPr sz="1500" spc="-4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500" spc="-25" dirty="0">
                <a:solidFill>
                  <a:schemeClr val="bg1"/>
                </a:solidFill>
                <a:latin typeface="Arial"/>
                <a:cs typeface="Arial"/>
              </a:rPr>
              <a:t>at </a:t>
            </a:r>
            <a:r>
              <a:rPr sz="1500" b="1" spc="-25" dirty="0">
                <a:solidFill>
                  <a:schemeClr val="bg1"/>
                </a:solidFill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www.gov.uk/apply-</a:t>
            </a:r>
            <a:r>
              <a:rPr sz="1500" b="1" spc="-20" dirty="0">
                <a:solidFill>
                  <a:schemeClr val="bg1"/>
                </a:solidFill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free-school-meals</a:t>
            </a:r>
            <a:endParaRPr lang="en-GB" sz="1500" b="1" spc="-2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9DCCF3-49A4-6B4D-B8F0-1AF3D9280C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5350" y="499704"/>
            <a:ext cx="402371" cy="6096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E8FEB8D-5DCE-2A46-A304-C9FC7CF36B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684" y="6835670"/>
            <a:ext cx="371888" cy="26824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461841B-1BF4-A848-B529-9634FCAE49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61934" y="509620"/>
            <a:ext cx="1441303" cy="59973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8A06B85-ECC9-6A4C-90C0-7487C68D790B}"/>
              </a:ext>
            </a:extLst>
          </p:cNvPr>
          <p:cNvSpPr txBox="1"/>
          <p:nvPr/>
        </p:nvSpPr>
        <p:spPr>
          <a:xfrm>
            <a:off x="907289" y="6788867"/>
            <a:ext cx="358498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MSC-C-54995 Seafood with this mark comes from an MSC-certified sustainable fishery. </a:t>
            </a:r>
            <a:r>
              <a:rPr lang="en-US" sz="1100" dirty="0">
                <a:hlinkClick r:id="rId9"/>
              </a:rPr>
              <a:t>www.msc.org</a:t>
            </a:r>
            <a:endParaRPr lang="en-US" sz="1100" dirty="0"/>
          </a:p>
          <a:p>
            <a:endParaRPr lang="en-US" sz="1100" dirty="0"/>
          </a:p>
        </p:txBody>
      </p:sp>
      <p:pic>
        <p:nvPicPr>
          <p:cNvPr id="15" name="Picture 14" descr="A cartoon character holding a pan&#10;&#10;Description automatically generated">
            <a:extLst>
              <a:ext uri="{FF2B5EF4-FFF2-40B4-BE49-F238E27FC236}">
                <a16:creationId xmlns:a16="http://schemas.microsoft.com/office/drawing/2014/main" id="{09B73DFF-5BFB-F646-B6BC-B04C137D7B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9531" y="5762624"/>
            <a:ext cx="1382547" cy="990141"/>
          </a:xfrm>
          <a:prstGeom prst="rect">
            <a:avLst/>
          </a:prstGeom>
        </p:spPr>
      </p:pic>
      <p:pic>
        <p:nvPicPr>
          <p:cNvPr id="17" name="Picture 16" descr="Cartoon orange with a purple cape and mask&#10;&#10;Description automatically generated">
            <a:extLst>
              <a:ext uri="{FF2B5EF4-FFF2-40B4-BE49-F238E27FC236}">
                <a16:creationId xmlns:a16="http://schemas.microsoft.com/office/drawing/2014/main" id="{971A1A42-E2DD-7B4D-8323-C3C701928E6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5445" y="5757264"/>
            <a:ext cx="1545834" cy="990142"/>
          </a:xfrm>
          <a:prstGeom prst="rect">
            <a:avLst/>
          </a:prstGeom>
        </p:spPr>
      </p:pic>
      <p:pic>
        <p:nvPicPr>
          <p:cNvPr id="19" name="Picture 18" descr="A cartoon of a fruit with a cape and mask&#10;&#10;Description automatically generated">
            <a:extLst>
              <a:ext uri="{FF2B5EF4-FFF2-40B4-BE49-F238E27FC236}">
                <a16:creationId xmlns:a16="http://schemas.microsoft.com/office/drawing/2014/main" id="{25BCCC43-B6C1-9C4E-8AA4-E2BD3E6C8B5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55829" y="6184260"/>
            <a:ext cx="926849" cy="87513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BD5976B-DA1E-48A2-9140-6504DA0F20F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00001" y="5757265"/>
            <a:ext cx="888534" cy="90578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14509" y="439501"/>
            <a:ext cx="2632075" cy="6412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lang="en-US" sz="1000" spc="-10" dirty="0">
                <a:latin typeface="Arial"/>
                <a:cs typeface="Arial"/>
              </a:rPr>
              <a:t>Salad, fresh fruit, bread and water are available</a:t>
            </a:r>
          </a:p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lang="en-US" sz="1000" spc="-10" dirty="0">
                <a:latin typeface="Arial"/>
                <a:cs typeface="Arial"/>
              </a:rPr>
              <a:t>to pupils every day in all schools. For allergen information please ask a member of the catering team.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975100" y="1228386"/>
            <a:ext cx="2819400" cy="273792"/>
          </a:xfrm>
          <a:prstGeom prst="rect">
            <a:avLst/>
          </a:prstGeom>
          <a:solidFill>
            <a:srgbClr val="C6D300"/>
          </a:solidFill>
        </p:spPr>
        <p:txBody>
          <a:bodyPr vert="horz" wrap="square" lIns="0" tIns="42544" rIns="0" bIns="0" rtlCol="0">
            <a:spAutoFit/>
          </a:bodyPr>
          <a:lstStyle/>
          <a:p>
            <a:pPr marL="632460" algn="l">
              <a:lnSpc>
                <a:spcPct val="100000"/>
              </a:lnSpc>
              <a:spcBef>
                <a:spcPts val="334"/>
              </a:spcBef>
            </a:pPr>
            <a:r>
              <a:rPr lang="en-GB" sz="1500" dirty="0">
                <a:latin typeface="Arial"/>
                <a:cs typeface="Arial"/>
              </a:rPr>
              <a:t>Henry Whipple</a:t>
            </a:r>
            <a:endParaRPr sz="1500" dirty="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35084" y="6457461"/>
            <a:ext cx="899715" cy="60375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6000" y="486742"/>
            <a:ext cx="2151000" cy="349798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54337" y="866852"/>
            <a:ext cx="3039763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200" spc="-10" dirty="0">
                <a:latin typeface="Arial"/>
                <a:cs typeface="Arial"/>
              </a:rPr>
              <a:t>Week:1 Date: </a:t>
            </a:r>
            <a:r>
              <a:rPr lang="en-US" sz="1200" spc="-10" dirty="0">
                <a:latin typeface="Arial"/>
                <a:cs typeface="Arial"/>
              </a:rPr>
              <a:t>Sept 2</a:t>
            </a:r>
            <a:r>
              <a:rPr lang="en-US" sz="1200" spc="-10" baseline="30000" dirty="0">
                <a:latin typeface="Arial"/>
                <a:cs typeface="Arial"/>
              </a:rPr>
              <a:t>nd</a:t>
            </a:r>
            <a:r>
              <a:rPr lang="en-US" sz="1200" spc="-10" dirty="0">
                <a:latin typeface="Arial"/>
                <a:cs typeface="Arial"/>
              </a:rPr>
              <a:t>  Sept 15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 Sept 29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 Oct 13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Nov 3</a:t>
            </a:r>
            <a:r>
              <a:rPr lang="en-US" sz="1200" spc="-10" baseline="30000" dirty="0">
                <a:latin typeface="Arial"/>
                <a:cs typeface="Arial"/>
              </a:rPr>
              <a:t>rd</a:t>
            </a:r>
            <a:r>
              <a:rPr lang="en-US" sz="1200" spc="-10" dirty="0">
                <a:latin typeface="Arial"/>
                <a:cs typeface="Arial"/>
              </a:rPr>
              <a:t> Nov 17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Dec 1</a:t>
            </a:r>
            <a:r>
              <a:rPr lang="en-US" sz="1200" spc="-10" baseline="30000" dirty="0">
                <a:latin typeface="Arial"/>
                <a:cs typeface="Arial"/>
              </a:rPr>
              <a:t>st</a:t>
            </a:r>
            <a:r>
              <a:rPr lang="en-US" sz="1200" spc="-10" dirty="0">
                <a:latin typeface="Arial"/>
                <a:cs typeface="Arial"/>
              </a:rPr>
              <a:t> 15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Dec Jan 5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 Jan 19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Feb 2</a:t>
            </a:r>
            <a:r>
              <a:rPr lang="en-US" sz="1200" spc="-10" baseline="30000" dirty="0">
                <a:latin typeface="Arial"/>
                <a:cs typeface="Arial"/>
              </a:rPr>
              <a:t>nd</a:t>
            </a:r>
            <a:r>
              <a:rPr lang="en-US" sz="1200" spc="-10" dirty="0">
                <a:latin typeface="Arial"/>
                <a:cs typeface="Arial"/>
              </a:rPr>
              <a:t> </a:t>
            </a:r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795382" y="1276314"/>
            <a:ext cx="401827" cy="604690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1075841" y="1647665"/>
            <a:ext cx="7763590" cy="4858100"/>
            <a:chOff x="1113840" y="1640997"/>
            <a:chExt cx="7763590" cy="4858100"/>
          </a:xfrm>
        </p:grpSpPr>
        <p:sp>
          <p:nvSpPr>
            <p:cNvPr id="11" name="object 11"/>
            <p:cNvSpPr/>
            <p:nvPr/>
          </p:nvSpPr>
          <p:spPr>
            <a:xfrm>
              <a:off x="1573943" y="1640997"/>
              <a:ext cx="1293495" cy="626110"/>
            </a:xfrm>
            <a:custGeom>
              <a:avLst/>
              <a:gdLst/>
              <a:ahLst/>
              <a:cxnLst/>
              <a:rect l="l" t="t" r="r" b="b"/>
              <a:pathLst>
                <a:path w="1293495" h="626110">
                  <a:moveTo>
                    <a:pt x="1287945" y="0"/>
                  </a:moveTo>
                  <a:lnTo>
                    <a:pt x="0" y="56692"/>
                  </a:lnTo>
                  <a:lnTo>
                    <a:pt x="5092" y="625843"/>
                  </a:lnTo>
                  <a:lnTo>
                    <a:pt x="1293037" y="569150"/>
                  </a:lnTo>
                  <a:lnTo>
                    <a:pt x="1287945" y="0"/>
                  </a:lnTo>
                  <a:close/>
                </a:path>
              </a:pathLst>
            </a:custGeom>
            <a:solidFill>
              <a:srgbClr val="E84C1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314269" y="1696229"/>
              <a:ext cx="960755" cy="620395"/>
            </a:xfrm>
            <a:custGeom>
              <a:avLst/>
              <a:gdLst/>
              <a:ahLst/>
              <a:cxnLst/>
              <a:rect l="l" t="t" r="r" b="b"/>
              <a:pathLst>
                <a:path w="960754" h="620394">
                  <a:moveTo>
                    <a:pt x="954163" y="0"/>
                  </a:moveTo>
                  <a:lnTo>
                    <a:pt x="0" y="50863"/>
                  </a:lnTo>
                  <a:lnTo>
                    <a:pt x="6350" y="620001"/>
                  </a:lnTo>
                  <a:lnTo>
                    <a:pt x="960513" y="569137"/>
                  </a:lnTo>
                  <a:lnTo>
                    <a:pt x="954163" y="0"/>
                  </a:lnTo>
                  <a:close/>
                </a:path>
              </a:pathLst>
            </a:custGeom>
            <a:solidFill>
              <a:srgbClr val="009E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634814" y="1665931"/>
              <a:ext cx="1306830" cy="721360"/>
            </a:xfrm>
            <a:custGeom>
              <a:avLst/>
              <a:gdLst/>
              <a:ahLst/>
              <a:cxnLst/>
              <a:rect l="l" t="t" r="r" b="b"/>
              <a:pathLst>
                <a:path w="1306829" h="721360">
                  <a:moveTo>
                    <a:pt x="41262" y="0"/>
                  </a:moveTo>
                  <a:lnTo>
                    <a:pt x="0" y="696607"/>
                  </a:lnTo>
                  <a:lnTo>
                    <a:pt x="1265097" y="720915"/>
                  </a:lnTo>
                  <a:lnTo>
                    <a:pt x="1306360" y="24307"/>
                  </a:lnTo>
                  <a:lnTo>
                    <a:pt x="41262" y="0"/>
                  </a:lnTo>
                  <a:close/>
                </a:path>
              </a:pathLst>
            </a:custGeom>
            <a:solidFill>
              <a:srgbClr val="F7A31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241461" y="1642268"/>
              <a:ext cx="1226185" cy="761365"/>
            </a:xfrm>
            <a:custGeom>
              <a:avLst/>
              <a:gdLst/>
              <a:ahLst/>
              <a:cxnLst/>
              <a:rect l="l" t="t" r="r" b="b"/>
              <a:pathLst>
                <a:path w="1226184" h="761364">
                  <a:moveTo>
                    <a:pt x="1218501" y="0"/>
                  </a:moveTo>
                  <a:lnTo>
                    <a:pt x="0" y="63207"/>
                  </a:lnTo>
                  <a:lnTo>
                    <a:pt x="7607" y="761009"/>
                  </a:lnTo>
                  <a:lnTo>
                    <a:pt x="1226108" y="697801"/>
                  </a:lnTo>
                  <a:lnTo>
                    <a:pt x="1218501" y="0"/>
                  </a:lnTo>
                  <a:close/>
                </a:path>
              </a:pathLst>
            </a:custGeom>
            <a:solidFill>
              <a:srgbClr val="C6D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026530" y="1699715"/>
              <a:ext cx="850900" cy="614680"/>
            </a:xfrm>
            <a:custGeom>
              <a:avLst/>
              <a:gdLst/>
              <a:ahLst/>
              <a:cxnLst/>
              <a:rect l="l" t="t" r="r" b="b"/>
              <a:pathLst>
                <a:path w="850900" h="614680">
                  <a:moveTo>
                    <a:pt x="62433" y="0"/>
                  </a:moveTo>
                  <a:lnTo>
                    <a:pt x="0" y="565734"/>
                  </a:lnTo>
                  <a:lnTo>
                    <a:pt x="788289" y="614197"/>
                  </a:lnTo>
                  <a:lnTo>
                    <a:pt x="850722" y="48463"/>
                  </a:lnTo>
                  <a:lnTo>
                    <a:pt x="62433" y="0"/>
                  </a:lnTo>
                  <a:close/>
                </a:path>
              </a:pathLst>
            </a:custGeom>
            <a:solidFill>
              <a:srgbClr val="E500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113840" y="2482087"/>
              <a:ext cx="398780" cy="4017010"/>
            </a:xfrm>
            <a:custGeom>
              <a:avLst/>
              <a:gdLst/>
              <a:ahLst/>
              <a:cxnLst/>
              <a:rect l="l" t="t" r="r" b="b"/>
              <a:pathLst>
                <a:path w="398780" h="4017010">
                  <a:moveTo>
                    <a:pt x="396760" y="4012793"/>
                  </a:moveTo>
                  <a:lnTo>
                    <a:pt x="362458" y="3295980"/>
                  </a:lnTo>
                  <a:lnTo>
                    <a:pt x="0" y="3299612"/>
                  </a:lnTo>
                  <a:lnTo>
                    <a:pt x="34302" y="4016425"/>
                  </a:lnTo>
                  <a:lnTo>
                    <a:pt x="396760" y="4012793"/>
                  </a:lnTo>
                  <a:close/>
                </a:path>
                <a:path w="398780" h="4017010">
                  <a:moveTo>
                    <a:pt x="398576" y="680948"/>
                  </a:moveTo>
                  <a:lnTo>
                    <a:pt x="364909" y="0"/>
                  </a:lnTo>
                  <a:lnTo>
                    <a:pt x="2463" y="3759"/>
                  </a:lnTo>
                  <a:lnTo>
                    <a:pt x="36131" y="684720"/>
                  </a:lnTo>
                  <a:lnTo>
                    <a:pt x="398576" y="680948"/>
                  </a:lnTo>
                  <a:close/>
                </a:path>
              </a:pathLst>
            </a:custGeom>
            <a:solidFill>
              <a:srgbClr val="0096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570029" y="5861299"/>
            <a:ext cx="1423914" cy="8976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Jelly &amp;  Fruit 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n-GB" sz="1100" spc="-25" dirty="0">
                <a:latin typeface="Arial"/>
                <a:cs typeface="Arial"/>
              </a:rPr>
              <a:t> </a:t>
            </a:r>
            <a:r>
              <a:rPr lang="en-GB" sz="1100" spc="-10" dirty="0">
                <a:latin typeface="Arial"/>
                <a:cs typeface="Arial"/>
              </a:rPr>
              <a:t>Fresh</a:t>
            </a:r>
            <a:r>
              <a:rPr lang="en-GB" sz="1100" spc="-50" dirty="0">
                <a:latin typeface="Arial"/>
                <a:cs typeface="Arial"/>
              </a:rPr>
              <a:t> </a:t>
            </a:r>
            <a:r>
              <a:rPr lang="en-GB" sz="1100" spc="-10" dirty="0">
                <a:latin typeface="Arial"/>
                <a:cs typeface="Arial"/>
              </a:rPr>
              <a:t>Fruit</a:t>
            </a:r>
            <a:r>
              <a:rPr lang="en-GB" sz="1100" spc="-50" dirty="0">
                <a:latin typeface="Arial"/>
                <a:cs typeface="Arial"/>
              </a:rPr>
              <a:t> </a:t>
            </a:r>
            <a:r>
              <a:rPr lang="en-GB" sz="1100" spc="-10" dirty="0">
                <a:latin typeface="Arial"/>
                <a:cs typeface="Arial"/>
              </a:rPr>
              <a:t>Salad</a:t>
            </a:r>
            <a:endParaRPr lang="en-GB" sz="1100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070623" y="5822984"/>
            <a:ext cx="1381180" cy="8976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8542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Short bread Biscuit</a:t>
            </a:r>
          </a:p>
          <a:p>
            <a:pPr marL="12700" marR="18542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 </a:t>
            </a:r>
          </a:p>
          <a:p>
            <a:pPr marL="12700" marR="18542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 marR="185420">
              <a:lnSpc>
                <a:spcPct val="100000"/>
              </a:lnSpc>
              <a:spcBef>
                <a:spcPts val="100"/>
              </a:spcBef>
            </a:pP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n-GB" sz="1100" spc="-2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Fresh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Fruit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Salad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34814" y="5834095"/>
            <a:ext cx="1356360" cy="71558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20" dirty="0">
                <a:latin typeface="Arial"/>
                <a:cs typeface="Arial"/>
              </a:rPr>
              <a:t>Bakewell Muffin  &amp; Milk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spc="-2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spc="-10" dirty="0">
                <a:latin typeface="Arial"/>
                <a:cs typeface="Arial"/>
              </a:rPr>
              <a:t> </a:t>
            </a:r>
            <a:r>
              <a:rPr lang="en-GB" sz="1100" spc="-25" dirty="0">
                <a:latin typeface="Arial"/>
                <a:cs typeface="Arial"/>
              </a:rPr>
              <a:t>Fresh Fruit Salad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91174" y="5803009"/>
            <a:ext cx="1327175" cy="859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3025" indent="-635">
              <a:lnSpc>
                <a:spcPct val="100000"/>
              </a:lnSpc>
              <a:spcBef>
                <a:spcPts val="100"/>
              </a:spcBef>
            </a:pPr>
            <a:r>
              <a:rPr lang="en-GB" sz="1100" spc="-20" dirty="0">
                <a:latin typeface="Arial"/>
                <a:cs typeface="Arial"/>
              </a:rPr>
              <a:t>Lemon Drizzle &amp; Custard </a:t>
            </a:r>
          </a:p>
          <a:p>
            <a:pPr marL="12700">
              <a:lnSpc>
                <a:spcPct val="100000"/>
              </a:lnSpc>
            </a:pPr>
            <a:endParaRPr lang="en-GB"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endParaRPr lang="en-GB"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n-GB" sz="1100" spc="-2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Fresh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Fruit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Salad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784929" y="5813901"/>
            <a:ext cx="1318260" cy="8720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10" dirty="0">
                <a:latin typeface="Arial"/>
                <a:cs typeface="Arial"/>
              </a:rPr>
              <a:t>Oaty Cookie &amp; Milk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endParaRPr lang="en-GB"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endParaRPr lang="en-GB"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n-GB" sz="1100" spc="-2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Fresh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Fruit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Salad</a:t>
            </a:r>
            <a:endParaRPr sz="1100" dirty="0">
              <a:latin typeface="Arial"/>
              <a:cs typeface="Aria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009441" y="2470505"/>
            <a:ext cx="8243524" cy="4545000"/>
            <a:chOff x="1009441" y="2470505"/>
            <a:chExt cx="8243524" cy="4545000"/>
          </a:xfrm>
        </p:grpSpPr>
        <p:pic>
          <p:nvPicPr>
            <p:cNvPr id="24" name="object 2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6581" y="6695999"/>
              <a:ext cx="230657" cy="319506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878665" y="2470505"/>
              <a:ext cx="374300" cy="265499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009441" y="3539072"/>
              <a:ext cx="487680" cy="829310"/>
            </a:xfrm>
            <a:custGeom>
              <a:avLst/>
              <a:gdLst/>
              <a:ahLst/>
              <a:cxnLst/>
              <a:rect l="l" t="t" r="r" b="b"/>
              <a:pathLst>
                <a:path w="487680" h="829310">
                  <a:moveTo>
                    <a:pt x="446290" y="0"/>
                  </a:moveTo>
                  <a:lnTo>
                    <a:pt x="0" y="4699"/>
                  </a:lnTo>
                  <a:lnTo>
                    <a:pt x="41211" y="829005"/>
                  </a:lnTo>
                  <a:lnTo>
                    <a:pt x="487502" y="824306"/>
                  </a:lnTo>
                  <a:lnTo>
                    <a:pt x="446290" y="0"/>
                  </a:lnTo>
                  <a:close/>
                </a:path>
              </a:pathLst>
            </a:custGeom>
            <a:solidFill>
              <a:srgbClr val="0096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691807" y="1723948"/>
            <a:ext cx="106997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Pizza</a:t>
            </a:r>
            <a:r>
              <a:rPr sz="14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883476" y="1937308"/>
            <a:ext cx="6864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Monday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468740" y="1723948"/>
            <a:ext cx="68199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lang="en-GB" sz="1400" b="1" spc="-25" dirty="0" err="1">
                <a:solidFill>
                  <a:srgbClr val="FFFFFF"/>
                </a:solidFill>
                <a:latin typeface="Arial"/>
                <a:cs typeface="Arial"/>
              </a:rPr>
              <a:t>uck</a:t>
            </a:r>
            <a:r>
              <a:rPr lang="en-GB" sz="1400" b="1" spc="-25" dirty="0">
                <a:solidFill>
                  <a:srgbClr val="FFFFFF"/>
                </a:solidFill>
                <a:latin typeface="Arial"/>
                <a:cs typeface="Arial"/>
              </a:rPr>
              <a:t> In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448827" y="1937308"/>
            <a:ext cx="7213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Tuesday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741923" y="1678975"/>
            <a:ext cx="1135739" cy="8874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  <a:tabLst>
                <a:tab pos="1429385" algn="l"/>
              </a:tabLst>
            </a:pPr>
            <a:r>
              <a:rPr sz="1400" b="1" spc="-10" dirty="0" err="1">
                <a:solidFill>
                  <a:srgbClr val="FFFFFF"/>
                </a:solidFill>
                <a:latin typeface="Arial"/>
                <a:cs typeface="Arial"/>
              </a:rPr>
              <a:t>Roasty</a:t>
            </a:r>
            <a:r>
              <a:rPr lang="en-GB" sz="14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GB" sz="1400" b="1" spc="-25" dirty="0">
                <a:solidFill>
                  <a:srgbClr val="FFFFFF"/>
                </a:solidFill>
                <a:latin typeface="Arial"/>
                <a:cs typeface="Arial"/>
              </a:rPr>
              <a:t>Toasty</a:t>
            </a:r>
            <a:r>
              <a:rPr lang="en-GB" sz="14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GB" sz="1400" b="1" spc="-10" dirty="0">
                <a:solidFill>
                  <a:srgbClr val="FFFFFF"/>
                </a:solidFill>
                <a:latin typeface="Arial"/>
                <a:cs typeface="Arial"/>
              </a:rPr>
              <a:t>Feast Wednesday</a:t>
            </a:r>
            <a:endParaRPr lang="en-GB" sz="14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29385" algn="l"/>
              </a:tabLst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endParaRPr sz="2100" baseline="1984" dirty="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265607" y="1757197"/>
            <a:ext cx="3841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Fish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183285" y="1970557"/>
            <a:ext cx="54864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Friday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54675" y="3587167"/>
            <a:ext cx="379095" cy="732155"/>
          </a:xfrm>
          <a:prstGeom prst="rect">
            <a:avLst/>
          </a:prstGeom>
        </p:spPr>
        <p:txBody>
          <a:bodyPr vert="vert270" wrap="square" lIns="0" tIns="4445" rIns="0" bIns="0" rtlCol="0">
            <a:spAutoFit/>
          </a:bodyPr>
          <a:lstStyle/>
          <a:p>
            <a:pPr marL="12700" marR="5080" indent="24130">
              <a:lnSpc>
                <a:spcPts val="1440"/>
              </a:lnSpc>
              <a:spcBef>
                <a:spcPts val="35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Seasonal </a:t>
            </a:r>
            <a:r>
              <a:rPr sz="1200" b="1" spc="-30" dirty="0">
                <a:solidFill>
                  <a:srgbClr val="FFFFFF"/>
                </a:solidFill>
                <a:latin typeface="Arial"/>
                <a:cs typeface="Arial"/>
              </a:rPr>
              <a:t>Veg/Salad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011994" y="4529568"/>
            <a:ext cx="490220" cy="958850"/>
          </a:xfrm>
          <a:custGeom>
            <a:avLst/>
            <a:gdLst/>
            <a:ahLst/>
            <a:cxnLst/>
            <a:rect l="l" t="t" r="r" b="b"/>
            <a:pathLst>
              <a:path w="490219" h="958850">
                <a:moveTo>
                  <a:pt x="446303" y="0"/>
                </a:moveTo>
                <a:lnTo>
                  <a:pt x="0" y="4203"/>
                </a:lnTo>
                <a:lnTo>
                  <a:pt x="43484" y="958494"/>
                </a:lnTo>
                <a:lnTo>
                  <a:pt x="489788" y="954290"/>
                </a:lnTo>
                <a:lnTo>
                  <a:pt x="446303" y="0"/>
                </a:lnTo>
                <a:close/>
              </a:path>
            </a:pathLst>
          </a:custGeom>
          <a:solidFill>
            <a:srgbClr val="0096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075231" y="4606429"/>
            <a:ext cx="379095" cy="799465"/>
          </a:xfrm>
          <a:prstGeom prst="rect">
            <a:avLst/>
          </a:prstGeom>
        </p:spPr>
        <p:txBody>
          <a:bodyPr vert="vert270" wrap="square" lIns="0" tIns="4445" rIns="0" bIns="0" rtlCol="0">
            <a:spAutoFit/>
          </a:bodyPr>
          <a:lstStyle/>
          <a:p>
            <a:pPr marL="92710" marR="5080" indent="-80645">
              <a:lnSpc>
                <a:spcPts val="1440"/>
              </a:lnSpc>
              <a:spcBef>
                <a:spcPts val="35"/>
              </a:spcBef>
            </a:pPr>
            <a:r>
              <a:rPr sz="1200" b="1" spc="-25" dirty="0">
                <a:solidFill>
                  <a:srgbClr val="FFFFFF"/>
                </a:solidFill>
                <a:latin typeface="Arial"/>
                <a:cs typeface="Arial"/>
              </a:rPr>
              <a:t>Something 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Different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244220" y="2629345"/>
            <a:ext cx="196215" cy="36703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sz="1200" b="1" spc="-20" dirty="0">
                <a:solidFill>
                  <a:srgbClr val="FFFFFF"/>
                </a:solidFill>
                <a:latin typeface="Arial"/>
                <a:cs typeface="Arial"/>
              </a:rPr>
              <a:t>Main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206448" y="5861299"/>
            <a:ext cx="196215" cy="57404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Dessert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1271733" y="3674730"/>
            <a:ext cx="7546975" cy="1975485"/>
            <a:chOff x="1562176" y="3568996"/>
            <a:chExt cx="7546975" cy="1975485"/>
          </a:xfrm>
        </p:grpSpPr>
        <p:sp>
          <p:nvSpPr>
            <p:cNvPr id="40" name="object 40"/>
            <p:cNvSpPr/>
            <p:nvPr/>
          </p:nvSpPr>
          <p:spPr>
            <a:xfrm>
              <a:off x="1573943" y="553753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3105306" y="553753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4642340" y="553753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6191702" y="553753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7735920" y="553753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568526" y="4421037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3099888" y="4421037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4636921" y="4421037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6186283" y="4421037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7730501" y="4421037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589298" y="357534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3120661" y="357534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4657694" y="357534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6207056" y="357534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7751274" y="357534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639784" y="2461482"/>
            <a:ext cx="1411059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Arial"/>
                <a:cs typeface="Arial"/>
              </a:rPr>
              <a:t>Cheese</a:t>
            </a:r>
            <a:r>
              <a:rPr sz="1100" spc="-35" dirty="0">
                <a:latin typeface="Arial"/>
                <a:cs typeface="Arial"/>
              </a:rPr>
              <a:t> </a:t>
            </a:r>
            <a:r>
              <a:rPr lang="en-GB" sz="1100" spc="-10" dirty="0">
                <a:latin typeface="Arial"/>
                <a:cs typeface="Arial"/>
              </a:rPr>
              <a:t>&amp; </a:t>
            </a:r>
            <a:r>
              <a:rPr sz="1100" spc="-25" dirty="0">
                <a:latin typeface="Arial"/>
                <a:cs typeface="Arial"/>
              </a:rPr>
              <a:t>Tom</a:t>
            </a:r>
            <a:r>
              <a:rPr lang="en-GB" sz="1100" spc="-25" dirty="0">
                <a:latin typeface="Arial"/>
                <a:cs typeface="Arial"/>
              </a:rPr>
              <a:t>ato  </a:t>
            </a:r>
            <a:r>
              <a:rPr sz="1100" spc="-2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Pizza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071078" y="2492819"/>
            <a:ext cx="1411059" cy="3642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Macaroni Cheese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100" dirty="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3070623" y="2902710"/>
            <a:ext cx="117284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sz="1100" dirty="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4572902" y="2494444"/>
            <a:ext cx="1386205" cy="4539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830"/>
              </a:spcBef>
            </a:pPr>
            <a:r>
              <a:rPr sz="1100" spc="-10" dirty="0">
                <a:latin typeface="Arial"/>
                <a:cs typeface="Arial"/>
              </a:rPr>
              <a:t>Roast</a:t>
            </a:r>
            <a:r>
              <a:rPr sz="1100" spc="-60" dirty="0">
                <a:latin typeface="Arial"/>
                <a:cs typeface="Arial"/>
              </a:rPr>
              <a:t> </a:t>
            </a:r>
            <a:r>
              <a:rPr lang="en-GB" sz="1100" spc="-10" dirty="0">
                <a:latin typeface="Arial"/>
                <a:cs typeface="Arial"/>
              </a:rPr>
              <a:t>Chicken </a:t>
            </a:r>
          </a:p>
          <a:p>
            <a:pPr marL="12700" marR="5080">
              <a:lnSpc>
                <a:spcPct val="100000"/>
              </a:lnSpc>
              <a:spcBef>
                <a:spcPts val="830"/>
              </a:spcBef>
            </a:pPr>
            <a:r>
              <a:rPr sz="1100" spc="-5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Quorn</a:t>
            </a:r>
            <a:r>
              <a:rPr sz="1100" spc="-4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Roast</a:t>
            </a:r>
            <a:r>
              <a:rPr sz="1100" spc="-45" dirty="0">
                <a:latin typeface="Arial"/>
                <a:cs typeface="Arial"/>
              </a:rPr>
              <a:t>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6285086" y="2427771"/>
            <a:ext cx="138351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890"/>
              </a:spcBef>
            </a:pPr>
            <a:r>
              <a:rPr lang="en-GB" sz="1100" spc="-20" dirty="0">
                <a:latin typeface="Arial"/>
                <a:cs typeface="Arial"/>
              </a:rPr>
              <a:t>Beef Spaghetti Bolognaise </a:t>
            </a:r>
          </a:p>
        </p:txBody>
      </p:sp>
      <p:sp>
        <p:nvSpPr>
          <p:cNvPr id="69" name="object 69"/>
          <p:cNvSpPr txBox="1"/>
          <p:nvPr/>
        </p:nvSpPr>
        <p:spPr>
          <a:xfrm>
            <a:off x="6197184" y="4661940"/>
            <a:ext cx="1416050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10" dirty="0">
                <a:latin typeface="Arial"/>
                <a:cs typeface="Arial"/>
              </a:rPr>
              <a:t>Veggie Spaghetti  Bolognaise 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7723192" y="2451473"/>
            <a:ext cx="117919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97510" indent="-635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Arial"/>
                <a:cs typeface="Arial"/>
              </a:rPr>
              <a:t>Fish </a:t>
            </a:r>
            <a:r>
              <a:rPr sz="1100" spc="-10" dirty="0">
                <a:latin typeface="Arial"/>
                <a:cs typeface="Arial"/>
              </a:rPr>
              <a:t>Fingers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endParaRPr sz="1100" dirty="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7723192" y="2887391"/>
            <a:ext cx="1166495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Arial"/>
                <a:cs typeface="Arial"/>
              </a:rPr>
              <a:t>Served</a:t>
            </a:r>
            <a:r>
              <a:rPr sz="1100" spc="-15" dirty="0">
                <a:latin typeface="Arial"/>
                <a:cs typeface="Arial"/>
              </a:rPr>
              <a:t> </a:t>
            </a:r>
            <a:r>
              <a:rPr sz="1100" spc="-20" dirty="0">
                <a:latin typeface="Arial"/>
                <a:cs typeface="Arial"/>
              </a:rPr>
              <a:t>with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100" spc="-20" dirty="0">
                <a:latin typeface="Arial"/>
                <a:cs typeface="Arial"/>
              </a:rPr>
              <a:t>Crispy</a:t>
            </a:r>
            <a:r>
              <a:rPr sz="1100" spc="-45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Oven</a:t>
            </a:r>
            <a:r>
              <a:rPr sz="1100" spc="-4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Chips</a:t>
            </a:r>
            <a:r>
              <a:rPr lang="en-GB" sz="1100" spc="-10" dirty="0">
                <a:latin typeface="Arial"/>
                <a:cs typeface="Arial"/>
              </a:rPr>
              <a:t> &amp; Tomato Sauce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7723332" y="3766056"/>
            <a:ext cx="1272540" cy="728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1100" spc="-1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5" dirty="0">
                <a:latin typeface="Arial"/>
                <a:cs typeface="Arial"/>
              </a:rPr>
              <a:t> </a:t>
            </a:r>
            <a:endParaRPr lang="en-GB" sz="1100" spc="-5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1100" spc="-5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5" dirty="0">
                <a:latin typeface="Arial"/>
                <a:cs typeface="Arial"/>
              </a:rPr>
              <a:t>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7723332" y="4604256"/>
            <a:ext cx="1348740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10" dirty="0">
                <a:latin typeface="Arial"/>
                <a:cs typeface="Arial"/>
              </a:rPr>
              <a:t>Fishless Fingers Served with Crispy Oven Chips &amp; Tomato Sauce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1894861" y="6843045"/>
            <a:ext cx="5061585" cy="15367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900" spc="-10" dirty="0">
                <a:latin typeface="Arial"/>
                <a:cs typeface="Arial"/>
              </a:rPr>
              <a:t>MSC-C-</a:t>
            </a:r>
            <a:r>
              <a:rPr sz="900" dirty="0">
                <a:latin typeface="Arial"/>
                <a:cs typeface="Arial"/>
              </a:rPr>
              <a:t>54995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spc="-10" dirty="0">
                <a:latin typeface="Arial"/>
                <a:cs typeface="Arial"/>
              </a:rPr>
              <a:t>Seafood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with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this</a:t>
            </a:r>
            <a:r>
              <a:rPr sz="900" spc="-30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mark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comes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from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an</a:t>
            </a:r>
            <a:r>
              <a:rPr sz="900" spc="-30" dirty="0">
                <a:latin typeface="Arial"/>
                <a:cs typeface="Arial"/>
              </a:rPr>
              <a:t> </a:t>
            </a:r>
            <a:r>
              <a:rPr sz="900" spc="-10" dirty="0">
                <a:latin typeface="Arial"/>
                <a:cs typeface="Arial"/>
              </a:rPr>
              <a:t>MSC-certified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spc="-10" dirty="0">
                <a:latin typeface="Arial"/>
                <a:cs typeface="Arial"/>
              </a:rPr>
              <a:t>sustainable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spc="-20" dirty="0">
                <a:latin typeface="Arial"/>
                <a:cs typeface="Arial"/>
              </a:rPr>
              <a:t>fishery.</a:t>
            </a:r>
            <a:r>
              <a:rPr sz="900" spc="-30" dirty="0">
                <a:latin typeface="Arial"/>
                <a:cs typeface="Arial"/>
              </a:rPr>
              <a:t> </a:t>
            </a:r>
            <a:r>
              <a:rPr sz="900" spc="-10" dirty="0">
                <a:latin typeface="Arial"/>
                <a:cs typeface="Arial"/>
                <a:hlinkClick r:id="rId7"/>
              </a:rPr>
              <a:t>www.msc.org</a:t>
            </a:r>
            <a:endParaRPr sz="900" dirty="0">
              <a:latin typeface="Arial"/>
              <a:cs typeface="Arial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3D33FB33-C8C2-0F45-99BA-AA7A5619E44A}"/>
              </a:ext>
            </a:extLst>
          </p:cNvPr>
          <p:cNvSpPr txBox="1"/>
          <p:nvPr/>
        </p:nvSpPr>
        <p:spPr>
          <a:xfrm>
            <a:off x="6075750" y="1643246"/>
            <a:ext cx="160878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5430" marR="113030" indent="146685">
              <a:lnSpc>
                <a:spcPct val="100000"/>
              </a:lnSpc>
              <a:spcBef>
                <a:spcPts val="100"/>
              </a:spcBef>
            </a:pPr>
            <a:r>
              <a:rPr lang="en-GB" sz="1400" b="1" spc="-20" dirty="0">
                <a:solidFill>
                  <a:srgbClr val="FFFFFF"/>
                </a:solidFill>
                <a:latin typeface="Arial"/>
                <a:cs typeface="Arial"/>
              </a:rPr>
              <a:t>Around the World </a:t>
            </a:r>
            <a:r>
              <a:rPr lang="en-GB" sz="1400" b="1" spc="-25" dirty="0">
                <a:solidFill>
                  <a:srgbClr val="FFFFFF"/>
                </a:solidFill>
                <a:latin typeface="Arial"/>
                <a:cs typeface="Arial"/>
              </a:rPr>
              <a:t>Thursday</a:t>
            </a:r>
            <a:endParaRPr lang="en-GB" sz="1400" dirty="0">
              <a:latin typeface="Arial"/>
              <a:cs typeface="Arial"/>
            </a:endParaRPr>
          </a:p>
        </p:txBody>
      </p:sp>
      <p:pic>
        <p:nvPicPr>
          <p:cNvPr id="99" name="Picture 98" descr="A cartoon character holding a pizza&#10;&#10;Description automatically generated">
            <a:extLst>
              <a:ext uri="{FF2B5EF4-FFF2-40B4-BE49-F238E27FC236}">
                <a16:creationId xmlns:a16="http://schemas.microsoft.com/office/drawing/2014/main" id="{A1AA85DB-B2EE-E440-9D27-032249E481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42327" y="4595471"/>
            <a:ext cx="874187" cy="99374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645DB44D-6F25-C642-80B6-EFB006960A1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8601" y="6790038"/>
            <a:ext cx="908383" cy="377985"/>
          </a:xfrm>
          <a:prstGeom prst="rect">
            <a:avLst/>
          </a:prstGeom>
        </p:spPr>
      </p:pic>
      <p:pic>
        <p:nvPicPr>
          <p:cNvPr id="81" name="Picture 80" descr="Cartoon character on a cupcake&#10;&#10;Description automatically generated">
            <a:extLst>
              <a:ext uri="{FF2B5EF4-FFF2-40B4-BE49-F238E27FC236}">
                <a16:creationId xmlns:a16="http://schemas.microsoft.com/office/drawing/2014/main" id="{2A72AF93-E21E-E64D-844C-B8A0DE28CF3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95787" y="4916213"/>
            <a:ext cx="936258" cy="846120"/>
          </a:xfrm>
          <a:prstGeom prst="rect">
            <a:avLst/>
          </a:prstGeom>
        </p:spPr>
      </p:pic>
      <p:pic>
        <p:nvPicPr>
          <p:cNvPr id="82" name="Picture 81" descr="A cartoon of a frog holding a sword&#10;&#10;Description automatically generated">
            <a:extLst>
              <a:ext uri="{FF2B5EF4-FFF2-40B4-BE49-F238E27FC236}">
                <a16:creationId xmlns:a16="http://schemas.microsoft.com/office/drawing/2014/main" id="{09118FFA-E55C-1F4C-A4A8-17901EBD1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19312" y="3781425"/>
            <a:ext cx="1317428" cy="79946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F8CB655D-2158-4D9C-B54D-80FB973C59C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4028" y="1721152"/>
            <a:ext cx="1040714" cy="90892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A07245D3-4F27-4595-A0B8-7FBA7C1023B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49328" y="4705973"/>
            <a:ext cx="774259" cy="80368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F2003280-8AF2-4CF5-BEC0-3EA3B2E387A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791973" y="4968635"/>
            <a:ext cx="1721105" cy="1581042"/>
          </a:xfrm>
          <a:prstGeom prst="rect">
            <a:avLst/>
          </a:prstGeom>
        </p:spPr>
      </p:pic>
      <p:sp>
        <p:nvSpPr>
          <p:cNvPr id="7" name="object 19">
            <a:extLst>
              <a:ext uri="{FF2B5EF4-FFF2-40B4-BE49-F238E27FC236}">
                <a16:creationId xmlns:a16="http://schemas.microsoft.com/office/drawing/2014/main" id="{0C602850-997D-3E09-5AFA-2FFBEB85E6FE}"/>
              </a:ext>
            </a:extLst>
          </p:cNvPr>
          <p:cNvSpPr txBox="1"/>
          <p:nvPr/>
        </p:nvSpPr>
        <p:spPr>
          <a:xfrm>
            <a:off x="1342326" y="3743401"/>
            <a:ext cx="2992738" cy="91050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25" dirty="0">
                <a:latin typeface="Arial"/>
                <a:cs typeface="Arial"/>
              </a:rPr>
              <a:t>     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25" dirty="0">
                <a:latin typeface="Arial"/>
                <a:cs typeface="Arial"/>
              </a:rPr>
              <a:t>         Baked Beans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spc="-25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spc="-25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25" dirty="0">
                <a:latin typeface="Arial"/>
                <a:cs typeface="Arial"/>
              </a:rPr>
              <a:t> 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20" name="object 19">
            <a:extLst>
              <a:ext uri="{FF2B5EF4-FFF2-40B4-BE49-F238E27FC236}">
                <a16:creationId xmlns:a16="http://schemas.microsoft.com/office/drawing/2014/main" id="{395ED48F-D9A9-3D0D-86DC-04FAB218A4FA}"/>
              </a:ext>
            </a:extLst>
          </p:cNvPr>
          <p:cNvSpPr txBox="1"/>
          <p:nvPr/>
        </p:nvSpPr>
        <p:spPr>
          <a:xfrm>
            <a:off x="3067532" y="3186103"/>
            <a:ext cx="1356360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Served with Baguette Slice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61" name="object 19">
            <a:extLst>
              <a:ext uri="{FF2B5EF4-FFF2-40B4-BE49-F238E27FC236}">
                <a16:creationId xmlns:a16="http://schemas.microsoft.com/office/drawing/2014/main" id="{93A562F5-50ED-7EBF-B7B8-F3068B9605E1}"/>
              </a:ext>
            </a:extLst>
          </p:cNvPr>
          <p:cNvSpPr txBox="1"/>
          <p:nvPr/>
        </p:nvSpPr>
        <p:spPr>
          <a:xfrm>
            <a:off x="1619593" y="3127596"/>
            <a:ext cx="1356360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20" dirty="0">
                <a:latin typeface="Arial"/>
                <a:cs typeface="Arial"/>
              </a:rPr>
              <a:t>Served with Potato Wedges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76" name="object 19">
            <a:extLst>
              <a:ext uri="{FF2B5EF4-FFF2-40B4-BE49-F238E27FC236}">
                <a16:creationId xmlns:a16="http://schemas.microsoft.com/office/drawing/2014/main" id="{735A1307-AA1C-BD1A-C0B8-A5B520645455}"/>
              </a:ext>
            </a:extLst>
          </p:cNvPr>
          <p:cNvSpPr txBox="1"/>
          <p:nvPr/>
        </p:nvSpPr>
        <p:spPr>
          <a:xfrm>
            <a:off x="3025044" y="3910204"/>
            <a:ext cx="135636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Sunshine Sweetcorn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77" name="object 19">
            <a:extLst>
              <a:ext uri="{FF2B5EF4-FFF2-40B4-BE49-F238E27FC236}">
                <a16:creationId xmlns:a16="http://schemas.microsoft.com/office/drawing/2014/main" id="{544765B4-23B4-8633-B48A-238E2701BCFC}"/>
              </a:ext>
            </a:extLst>
          </p:cNvPr>
          <p:cNvSpPr txBox="1"/>
          <p:nvPr/>
        </p:nvSpPr>
        <p:spPr>
          <a:xfrm>
            <a:off x="2750273" y="3867244"/>
            <a:ext cx="1728924" cy="728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sz="1100" dirty="0">
              <a:latin typeface="Arial"/>
              <a:cs typeface="Arial"/>
            </a:endParaRPr>
          </a:p>
        </p:txBody>
      </p:sp>
      <p:sp>
        <p:nvSpPr>
          <p:cNvPr id="80" name="object 19">
            <a:extLst>
              <a:ext uri="{FF2B5EF4-FFF2-40B4-BE49-F238E27FC236}">
                <a16:creationId xmlns:a16="http://schemas.microsoft.com/office/drawing/2014/main" id="{FF27A83F-5856-C2E7-49F5-745329A1A489}"/>
              </a:ext>
            </a:extLst>
          </p:cNvPr>
          <p:cNvSpPr txBox="1"/>
          <p:nvPr/>
        </p:nvSpPr>
        <p:spPr>
          <a:xfrm>
            <a:off x="4575176" y="3063394"/>
            <a:ext cx="135636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Served with   Mountain Mash &amp; Yorkshire Pudding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83" name="object 19">
            <a:extLst>
              <a:ext uri="{FF2B5EF4-FFF2-40B4-BE49-F238E27FC236}">
                <a16:creationId xmlns:a16="http://schemas.microsoft.com/office/drawing/2014/main" id="{49FFBE8A-A105-CCD5-56C4-CA1AC9E0DF97}"/>
              </a:ext>
            </a:extLst>
          </p:cNvPr>
          <p:cNvSpPr txBox="1"/>
          <p:nvPr/>
        </p:nvSpPr>
        <p:spPr>
          <a:xfrm>
            <a:off x="4390111" y="3877932"/>
            <a:ext cx="4378333" cy="5463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   Cooked  Carrots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               &amp;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   Broccoli  Trees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84" name="object 19">
            <a:extLst>
              <a:ext uri="{FF2B5EF4-FFF2-40B4-BE49-F238E27FC236}">
                <a16:creationId xmlns:a16="http://schemas.microsoft.com/office/drawing/2014/main" id="{893D720D-9708-12FE-615B-39100377285B}"/>
              </a:ext>
            </a:extLst>
          </p:cNvPr>
          <p:cNvSpPr txBox="1"/>
          <p:nvPr/>
        </p:nvSpPr>
        <p:spPr>
          <a:xfrm>
            <a:off x="4390112" y="4564835"/>
            <a:ext cx="1752024" cy="71558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Halal Chicken 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Served with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Cloudy  Mountain Mash &amp; Gravy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86" name="object 19">
            <a:extLst>
              <a:ext uri="{FF2B5EF4-FFF2-40B4-BE49-F238E27FC236}">
                <a16:creationId xmlns:a16="http://schemas.microsoft.com/office/drawing/2014/main" id="{EDDBCE18-27D3-81D8-376D-F71B1EF39CAD}"/>
              </a:ext>
            </a:extLst>
          </p:cNvPr>
          <p:cNvSpPr txBox="1"/>
          <p:nvPr/>
        </p:nvSpPr>
        <p:spPr>
          <a:xfrm>
            <a:off x="6256874" y="3221519"/>
            <a:ext cx="1356360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Served with Baguette Slice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88" name="object 19">
            <a:extLst>
              <a:ext uri="{FF2B5EF4-FFF2-40B4-BE49-F238E27FC236}">
                <a16:creationId xmlns:a16="http://schemas.microsoft.com/office/drawing/2014/main" id="{65383CBB-48DD-B586-E342-C741AA5CD878}"/>
              </a:ext>
            </a:extLst>
          </p:cNvPr>
          <p:cNvSpPr txBox="1"/>
          <p:nvPr/>
        </p:nvSpPr>
        <p:spPr>
          <a:xfrm>
            <a:off x="6058075" y="3763802"/>
            <a:ext cx="2697974" cy="728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Sunshine Sweetcorn          Power Peas  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sz="11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6000" y="486742"/>
            <a:ext cx="2151000" cy="3497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54337" y="866852"/>
            <a:ext cx="2914403" cy="77713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Arial"/>
                <a:cs typeface="Arial"/>
              </a:rPr>
              <a:t>Week:2 Date</a:t>
            </a:r>
            <a:r>
              <a:rPr lang="en-US" sz="1200" spc="-10" dirty="0">
                <a:latin typeface="Arial"/>
                <a:cs typeface="Arial"/>
              </a:rPr>
              <a:t>: Sept 8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Sept 22</a:t>
            </a:r>
            <a:r>
              <a:rPr lang="en-US" sz="1200" spc="-10" baseline="30000" dirty="0">
                <a:latin typeface="Arial"/>
                <a:cs typeface="Arial"/>
              </a:rPr>
              <a:t>nd</a:t>
            </a:r>
            <a:r>
              <a:rPr lang="en-US" sz="1200" spc="-10" dirty="0">
                <a:latin typeface="Arial"/>
                <a:cs typeface="Arial"/>
              </a:rPr>
              <a:t> Oct 6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endParaRPr lang="en-US" sz="1200" spc="-1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US" sz="1200" spc="-10" dirty="0">
                <a:latin typeface="Arial"/>
                <a:cs typeface="Arial"/>
              </a:rPr>
              <a:t>Nov 10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 Nov 24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 Dec 8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Jan 12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Jan 26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Feb 9</a:t>
            </a:r>
            <a:r>
              <a:rPr lang="en-US" sz="1200" spc="-10" baseline="30000" dirty="0">
                <a:latin typeface="Arial"/>
                <a:cs typeface="Arial"/>
              </a:rPr>
              <a:t>th</a:t>
            </a:r>
            <a:r>
              <a:rPr lang="en-US" sz="1200" spc="-10" dirty="0">
                <a:latin typeface="Arial"/>
                <a:cs typeface="Arial"/>
              </a:rPr>
              <a:t> 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sz="12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14509" y="439501"/>
            <a:ext cx="2632075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lang="en-US" sz="1000" spc="-10" dirty="0">
                <a:latin typeface="Arial"/>
                <a:cs typeface="Arial"/>
              </a:rPr>
              <a:t>Salad, fresh fruit, bread and water are available</a:t>
            </a:r>
          </a:p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lang="en-US" sz="1000" spc="-10" dirty="0">
                <a:latin typeface="Arial"/>
                <a:cs typeface="Arial"/>
              </a:rPr>
              <a:t>to pupils every day in all schools. For allergen information please ask a member of the catering team.</a:t>
            </a:r>
          </a:p>
          <a:p>
            <a:pPr marR="5080" algn="r">
              <a:lnSpc>
                <a:spcPct val="100000"/>
              </a:lnSpc>
            </a:pPr>
            <a:endParaRPr sz="1000" dirty="0">
              <a:latin typeface="Arial"/>
              <a:cs typeface="Arial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95382" y="1276314"/>
            <a:ext cx="401827" cy="60469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335084" y="6457461"/>
            <a:ext cx="899715" cy="603756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4014116" y="1233895"/>
            <a:ext cx="2780383" cy="273792"/>
          </a:xfrm>
          <a:prstGeom prst="rect">
            <a:avLst/>
          </a:prstGeom>
          <a:solidFill>
            <a:srgbClr val="931C7F"/>
          </a:solidFill>
        </p:spPr>
        <p:txBody>
          <a:bodyPr vert="horz" wrap="square" lIns="0" tIns="42544" rIns="0" bIns="0" rtlCol="0">
            <a:spAutoFit/>
          </a:bodyPr>
          <a:lstStyle/>
          <a:p>
            <a:pPr marL="632460" algn="l">
              <a:lnSpc>
                <a:spcPct val="100000"/>
              </a:lnSpc>
              <a:spcBef>
                <a:spcPts val="334"/>
              </a:spcBef>
            </a:pPr>
            <a:r>
              <a:rPr lang="en-GB" sz="1500" dirty="0">
                <a:latin typeface="Arial"/>
                <a:cs typeface="Arial"/>
              </a:rPr>
              <a:t>Henry Whipple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1185123" y="1641633"/>
            <a:ext cx="8125067" cy="5462265"/>
            <a:chOff x="1113840" y="1640997"/>
            <a:chExt cx="8125067" cy="5462265"/>
          </a:xfrm>
        </p:grpSpPr>
        <p:sp>
          <p:nvSpPr>
            <p:cNvPr id="10" name="object 10"/>
            <p:cNvSpPr/>
            <p:nvPr/>
          </p:nvSpPr>
          <p:spPr>
            <a:xfrm>
              <a:off x="1426502" y="1848002"/>
              <a:ext cx="7812405" cy="5255260"/>
            </a:xfrm>
            <a:custGeom>
              <a:avLst/>
              <a:gdLst/>
              <a:ahLst/>
              <a:cxnLst/>
              <a:rect l="l" t="t" r="r" b="b"/>
              <a:pathLst>
                <a:path w="7812405" h="5255259">
                  <a:moveTo>
                    <a:pt x="7811998" y="0"/>
                  </a:moveTo>
                  <a:lnTo>
                    <a:pt x="0" y="0"/>
                  </a:lnTo>
                  <a:lnTo>
                    <a:pt x="0" y="5254802"/>
                  </a:lnTo>
                  <a:lnTo>
                    <a:pt x="7811998" y="5254802"/>
                  </a:lnTo>
                  <a:lnTo>
                    <a:pt x="7811998" y="0"/>
                  </a:lnTo>
                  <a:close/>
                </a:path>
              </a:pathLst>
            </a:custGeom>
            <a:solidFill>
              <a:srgbClr val="CCEBF9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1" name="object 11"/>
            <p:cNvSpPr/>
            <p:nvPr/>
          </p:nvSpPr>
          <p:spPr>
            <a:xfrm>
              <a:off x="1573943" y="1640997"/>
              <a:ext cx="1293495" cy="626110"/>
            </a:xfrm>
            <a:custGeom>
              <a:avLst/>
              <a:gdLst/>
              <a:ahLst/>
              <a:cxnLst/>
              <a:rect l="l" t="t" r="r" b="b"/>
              <a:pathLst>
                <a:path w="1293495" h="626110">
                  <a:moveTo>
                    <a:pt x="1287945" y="0"/>
                  </a:moveTo>
                  <a:lnTo>
                    <a:pt x="0" y="56692"/>
                  </a:lnTo>
                  <a:lnTo>
                    <a:pt x="5092" y="625843"/>
                  </a:lnTo>
                  <a:lnTo>
                    <a:pt x="1293037" y="569150"/>
                  </a:lnTo>
                  <a:lnTo>
                    <a:pt x="1287945" y="0"/>
                  </a:lnTo>
                  <a:close/>
                </a:path>
              </a:pathLst>
            </a:custGeom>
            <a:solidFill>
              <a:srgbClr val="E84C1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314269" y="1696229"/>
              <a:ext cx="960755" cy="620395"/>
            </a:xfrm>
            <a:custGeom>
              <a:avLst/>
              <a:gdLst/>
              <a:ahLst/>
              <a:cxnLst/>
              <a:rect l="l" t="t" r="r" b="b"/>
              <a:pathLst>
                <a:path w="960754" h="620394">
                  <a:moveTo>
                    <a:pt x="954163" y="0"/>
                  </a:moveTo>
                  <a:lnTo>
                    <a:pt x="0" y="50863"/>
                  </a:lnTo>
                  <a:lnTo>
                    <a:pt x="6350" y="620001"/>
                  </a:lnTo>
                  <a:lnTo>
                    <a:pt x="960513" y="569137"/>
                  </a:lnTo>
                  <a:lnTo>
                    <a:pt x="954163" y="0"/>
                  </a:lnTo>
                  <a:close/>
                </a:path>
              </a:pathLst>
            </a:custGeom>
            <a:solidFill>
              <a:srgbClr val="009E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634814" y="1665931"/>
              <a:ext cx="1306830" cy="721360"/>
            </a:xfrm>
            <a:custGeom>
              <a:avLst/>
              <a:gdLst/>
              <a:ahLst/>
              <a:cxnLst/>
              <a:rect l="l" t="t" r="r" b="b"/>
              <a:pathLst>
                <a:path w="1306829" h="721360">
                  <a:moveTo>
                    <a:pt x="41262" y="0"/>
                  </a:moveTo>
                  <a:lnTo>
                    <a:pt x="0" y="696607"/>
                  </a:lnTo>
                  <a:lnTo>
                    <a:pt x="1265097" y="720915"/>
                  </a:lnTo>
                  <a:lnTo>
                    <a:pt x="1306360" y="24307"/>
                  </a:lnTo>
                  <a:lnTo>
                    <a:pt x="41262" y="0"/>
                  </a:lnTo>
                  <a:close/>
                </a:path>
              </a:pathLst>
            </a:custGeom>
            <a:solidFill>
              <a:srgbClr val="F7A31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241461" y="1642268"/>
              <a:ext cx="1226185" cy="761365"/>
            </a:xfrm>
            <a:custGeom>
              <a:avLst/>
              <a:gdLst/>
              <a:ahLst/>
              <a:cxnLst/>
              <a:rect l="l" t="t" r="r" b="b"/>
              <a:pathLst>
                <a:path w="1226184" h="761364">
                  <a:moveTo>
                    <a:pt x="1218501" y="0"/>
                  </a:moveTo>
                  <a:lnTo>
                    <a:pt x="0" y="63207"/>
                  </a:lnTo>
                  <a:lnTo>
                    <a:pt x="7607" y="761009"/>
                  </a:lnTo>
                  <a:lnTo>
                    <a:pt x="1226108" y="697801"/>
                  </a:lnTo>
                  <a:lnTo>
                    <a:pt x="1218501" y="0"/>
                  </a:lnTo>
                  <a:close/>
                </a:path>
              </a:pathLst>
            </a:custGeom>
            <a:solidFill>
              <a:srgbClr val="C6D3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026530" y="1699715"/>
              <a:ext cx="850900" cy="614680"/>
            </a:xfrm>
            <a:custGeom>
              <a:avLst/>
              <a:gdLst/>
              <a:ahLst/>
              <a:cxnLst/>
              <a:rect l="l" t="t" r="r" b="b"/>
              <a:pathLst>
                <a:path w="850900" h="614680">
                  <a:moveTo>
                    <a:pt x="62433" y="0"/>
                  </a:moveTo>
                  <a:lnTo>
                    <a:pt x="0" y="565734"/>
                  </a:lnTo>
                  <a:lnTo>
                    <a:pt x="788289" y="614197"/>
                  </a:lnTo>
                  <a:lnTo>
                    <a:pt x="850722" y="48463"/>
                  </a:lnTo>
                  <a:lnTo>
                    <a:pt x="62433" y="0"/>
                  </a:lnTo>
                  <a:close/>
                </a:path>
              </a:pathLst>
            </a:custGeom>
            <a:solidFill>
              <a:srgbClr val="E500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113840" y="2482087"/>
              <a:ext cx="398780" cy="4017010"/>
            </a:xfrm>
            <a:custGeom>
              <a:avLst/>
              <a:gdLst/>
              <a:ahLst/>
              <a:cxnLst/>
              <a:rect l="l" t="t" r="r" b="b"/>
              <a:pathLst>
                <a:path w="398780" h="4017010">
                  <a:moveTo>
                    <a:pt x="396760" y="4012793"/>
                  </a:moveTo>
                  <a:lnTo>
                    <a:pt x="362458" y="3295980"/>
                  </a:lnTo>
                  <a:lnTo>
                    <a:pt x="0" y="3299612"/>
                  </a:lnTo>
                  <a:lnTo>
                    <a:pt x="34302" y="4016425"/>
                  </a:lnTo>
                  <a:lnTo>
                    <a:pt x="396760" y="4012793"/>
                  </a:lnTo>
                  <a:close/>
                </a:path>
                <a:path w="398780" h="4017010">
                  <a:moveTo>
                    <a:pt x="398576" y="680948"/>
                  </a:moveTo>
                  <a:lnTo>
                    <a:pt x="364909" y="0"/>
                  </a:lnTo>
                  <a:lnTo>
                    <a:pt x="2463" y="3759"/>
                  </a:lnTo>
                  <a:lnTo>
                    <a:pt x="36131" y="684720"/>
                  </a:lnTo>
                  <a:lnTo>
                    <a:pt x="398576" y="680948"/>
                  </a:lnTo>
                  <a:close/>
                </a:path>
              </a:pathLst>
            </a:custGeom>
            <a:solidFill>
              <a:srgbClr val="2D2D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661616" y="5757886"/>
            <a:ext cx="1113790" cy="8848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40" dirty="0">
                <a:latin typeface="Arial"/>
                <a:cs typeface="Arial"/>
              </a:rPr>
              <a:t>Iced Mandarin Sponge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spc="-4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40" dirty="0">
                <a:latin typeface="Arial"/>
                <a:cs typeface="Arial"/>
              </a:rPr>
              <a:t> </a:t>
            </a:r>
            <a:r>
              <a:rPr sz="1100" spc="-40" dirty="0">
                <a:latin typeface="Arial"/>
                <a:cs typeface="Arial"/>
              </a:rPr>
              <a:t> 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n-GB" sz="1100" spc="-2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Fresh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Fruit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Salad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113183" y="5746683"/>
            <a:ext cx="1260313" cy="8848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8542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Ice Cream &amp; Fruit</a:t>
            </a:r>
          </a:p>
          <a:p>
            <a:pPr marL="12700" marR="18542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 marR="185420">
              <a:lnSpc>
                <a:spcPct val="100000"/>
              </a:lnSpc>
              <a:spcBef>
                <a:spcPts val="100"/>
              </a:spcBef>
            </a:pP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n-GB" sz="1100" spc="-2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Fresh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Fruit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Salad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22131" y="5757886"/>
            <a:ext cx="1356360" cy="91050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spc="-1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Shortbread </a:t>
            </a:r>
            <a:r>
              <a:rPr lang="en-GB" sz="1100" spc="-10" dirty="0">
                <a:latin typeface="Arial"/>
                <a:cs typeface="Arial"/>
              </a:rPr>
              <a:t>&amp; Milk </a:t>
            </a:r>
            <a:endParaRPr lang="en-GB" sz="1100" spc="-25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spc="-25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spc="-25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spc="-25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25" dirty="0">
                <a:latin typeface="Arial"/>
                <a:cs typeface="Arial"/>
              </a:rPr>
              <a:t>Fresh Fruit Salad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227125" y="5747165"/>
            <a:ext cx="1260313" cy="8848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3025" indent="-635">
              <a:lnSpc>
                <a:spcPct val="100000"/>
              </a:lnSpc>
              <a:spcBef>
                <a:spcPts val="100"/>
              </a:spcBef>
            </a:pPr>
            <a:r>
              <a:rPr lang="en-GB" sz="1100" spc="-20" dirty="0">
                <a:latin typeface="Arial"/>
                <a:cs typeface="Arial"/>
              </a:rPr>
              <a:t>Corn Flake Tart &amp; Custard </a:t>
            </a:r>
          </a:p>
          <a:p>
            <a:pPr marL="12700" marR="73025" indent="-635">
              <a:lnSpc>
                <a:spcPct val="100000"/>
              </a:lnSpc>
              <a:spcBef>
                <a:spcPts val="100"/>
              </a:spcBef>
            </a:pPr>
            <a:endParaRPr lang="en-GB" sz="1100" spc="-20" dirty="0">
              <a:latin typeface="Arial"/>
              <a:cs typeface="Arial"/>
            </a:endParaRPr>
          </a:p>
          <a:p>
            <a:pPr marL="12700" marR="73025" indent="-635">
              <a:lnSpc>
                <a:spcPct val="100000"/>
              </a:lnSpc>
              <a:spcBef>
                <a:spcPts val="100"/>
              </a:spcBef>
            </a:pP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100" spc="-10" dirty="0">
                <a:latin typeface="Arial"/>
                <a:cs typeface="Arial"/>
              </a:rPr>
              <a:t>Fresh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Fruit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Salad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784929" y="5718016"/>
            <a:ext cx="1318260" cy="8848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10" dirty="0">
                <a:latin typeface="Arial"/>
                <a:cs typeface="Arial"/>
              </a:rPr>
              <a:t>Flap Jack &amp; </a:t>
            </a:r>
            <a:r>
              <a:rPr sz="1100" spc="-20" dirty="0">
                <a:latin typeface="Arial"/>
                <a:cs typeface="Arial"/>
              </a:rPr>
              <a:t>Milk</a:t>
            </a:r>
            <a:endParaRPr lang="en-GB" sz="1100" spc="-2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spc="-2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endParaRPr lang="en-GB" sz="1100" spc="-2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100" spc="-10" dirty="0">
                <a:latin typeface="Arial"/>
                <a:cs typeface="Arial"/>
              </a:rPr>
              <a:t>Fresh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Fruit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Salad</a:t>
            </a:r>
            <a:endParaRPr sz="1100" dirty="0">
              <a:latin typeface="Arial"/>
              <a:cs typeface="Aria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009441" y="2379739"/>
            <a:ext cx="8062631" cy="4635765"/>
            <a:chOff x="1009441" y="2379739"/>
            <a:chExt cx="8062631" cy="4635765"/>
          </a:xfrm>
        </p:grpSpPr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72939" y="6750011"/>
              <a:ext cx="374300" cy="265493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697772" y="2379739"/>
              <a:ext cx="374300" cy="265499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009441" y="3539072"/>
              <a:ext cx="487680" cy="829310"/>
            </a:xfrm>
            <a:custGeom>
              <a:avLst/>
              <a:gdLst/>
              <a:ahLst/>
              <a:cxnLst/>
              <a:rect l="l" t="t" r="r" b="b"/>
              <a:pathLst>
                <a:path w="487680" h="829310">
                  <a:moveTo>
                    <a:pt x="446290" y="0"/>
                  </a:moveTo>
                  <a:lnTo>
                    <a:pt x="0" y="4699"/>
                  </a:lnTo>
                  <a:lnTo>
                    <a:pt x="41211" y="829005"/>
                  </a:lnTo>
                  <a:lnTo>
                    <a:pt x="487502" y="824306"/>
                  </a:lnTo>
                  <a:lnTo>
                    <a:pt x="446290" y="0"/>
                  </a:lnTo>
                  <a:close/>
                </a:path>
              </a:pathLst>
            </a:custGeom>
            <a:solidFill>
              <a:srgbClr val="2D2D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691807" y="1723948"/>
            <a:ext cx="106997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Pizza</a:t>
            </a:r>
            <a:r>
              <a:rPr sz="14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883476" y="1937308"/>
            <a:ext cx="6864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Monday</a:t>
            </a:r>
            <a:endParaRPr sz="14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468740" y="1723948"/>
            <a:ext cx="68199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lang="en-GB" sz="1400" b="1" spc="-25" dirty="0" err="1">
                <a:solidFill>
                  <a:srgbClr val="FFFFFF"/>
                </a:solidFill>
                <a:latin typeface="Arial"/>
                <a:cs typeface="Arial"/>
              </a:rPr>
              <a:t>uck</a:t>
            </a:r>
            <a:r>
              <a:rPr lang="en-GB" sz="1400" b="1" spc="-25" dirty="0">
                <a:solidFill>
                  <a:srgbClr val="FFFFFF"/>
                </a:solidFill>
                <a:latin typeface="Arial"/>
                <a:cs typeface="Arial"/>
              </a:rPr>
              <a:t> In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448827" y="1937308"/>
            <a:ext cx="7213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Tuesday</a:t>
            </a:r>
            <a:endParaRPr sz="14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939146" y="1678965"/>
            <a:ext cx="237299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29385" algn="l"/>
              </a:tabLst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Roasty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100" b="1" spc="-15" baseline="1984" dirty="0">
                <a:solidFill>
                  <a:srgbClr val="FFFFFF"/>
                </a:solidFill>
                <a:latin typeface="Arial"/>
                <a:cs typeface="Arial"/>
              </a:rPr>
              <a:t>Around</a:t>
            </a:r>
            <a:r>
              <a:rPr sz="2100" b="1" spc="-67" baseline="198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100" b="1" spc="-37" baseline="1984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endParaRPr sz="2100" baseline="1984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265607" y="1757197"/>
            <a:ext cx="3841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Fish</a:t>
            </a:r>
            <a:endParaRPr sz="14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183285" y="1970557"/>
            <a:ext cx="54864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Friday</a:t>
            </a:r>
            <a:endParaRPr sz="14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54675" y="3587167"/>
            <a:ext cx="379095" cy="732155"/>
          </a:xfrm>
          <a:prstGeom prst="rect">
            <a:avLst/>
          </a:prstGeom>
        </p:spPr>
        <p:txBody>
          <a:bodyPr vert="vert270" wrap="square" lIns="0" tIns="4445" rIns="0" bIns="0" rtlCol="0">
            <a:spAutoFit/>
          </a:bodyPr>
          <a:lstStyle/>
          <a:p>
            <a:pPr marL="12700" marR="5080" indent="24130">
              <a:lnSpc>
                <a:spcPts val="1440"/>
              </a:lnSpc>
              <a:spcBef>
                <a:spcPts val="35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Seasonal </a:t>
            </a:r>
            <a:r>
              <a:rPr sz="1200" b="1" spc="-30" dirty="0">
                <a:solidFill>
                  <a:srgbClr val="FFFFFF"/>
                </a:solidFill>
                <a:latin typeface="Arial"/>
                <a:cs typeface="Arial"/>
              </a:rPr>
              <a:t>Veg/Salad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011994" y="4529568"/>
            <a:ext cx="490220" cy="958850"/>
          </a:xfrm>
          <a:custGeom>
            <a:avLst/>
            <a:gdLst/>
            <a:ahLst/>
            <a:cxnLst/>
            <a:rect l="l" t="t" r="r" b="b"/>
            <a:pathLst>
              <a:path w="490219" h="958850">
                <a:moveTo>
                  <a:pt x="446303" y="0"/>
                </a:moveTo>
                <a:lnTo>
                  <a:pt x="0" y="4203"/>
                </a:lnTo>
                <a:lnTo>
                  <a:pt x="43484" y="958494"/>
                </a:lnTo>
                <a:lnTo>
                  <a:pt x="489788" y="954290"/>
                </a:lnTo>
                <a:lnTo>
                  <a:pt x="446303" y="0"/>
                </a:lnTo>
                <a:close/>
              </a:path>
            </a:pathLst>
          </a:custGeom>
          <a:solidFill>
            <a:srgbClr val="2D2D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075231" y="4606429"/>
            <a:ext cx="379095" cy="799465"/>
          </a:xfrm>
          <a:prstGeom prst="rect">
            <a:avLst/>
          </a:prstGeom>
        </p:spPr>
        <p:txBody>
          <a:bodyPr vert="vert270" wrap="square" lIns="0" tIns="4445" rIns="0" bIns="0" rtlCol="0">
            <a:spAutoFit/>
          </a:bodyPr>
          <a:lstStyle/>
          <a:p>
            <a:pPr marL="92710" marR="5080" indent="-80645">
              <a:lnSpc>
                <a:spcPts val="1440"/>
              </a:lnSpc>
              <a:spcBef>
                <a:spcPts val="35"/>
              </a:spcBef>
            </a:pPr>
            <a:r>
              <a:rPr sz="1200" b="1" spc="-25" dirty="0">
                <a:solidFill>
                  <a:srgbClr val="FFFFFF"/>
                </a:solidFill>
                <a:latin typeface="Arial"/>
                <a:cs typeface="Arial"/>
              </a:rPr>
              <a:t>Something 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Different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206448" y="2644046"/>
            <a:ext cx="196215" cy="36703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sz="1200" b="1" spc="-20" dirty="0">
                <a:solidFill>
                  <a:srgbClr val="FFFFFF"/>
                </a:solidFill>
                <a:latin typeface="Arial"/>
                <a:cs typeface="Arial"/>
              </a:rPr>
              <a:t>Main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206448" y="5861299"/>
            <a:ext cx="196215" cy="57404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Dessert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1582162" y="3612431"/>
            <a:ext cx="7546975" cy="1990956"/>
            <a:chOff x="1562176" y="3568996"/>
            <a:chExt cx="7546975" cy="1975485"/>
          </a:xfrm>
        </p:grpSpPr>
        <p:sp>
          <p:nvSpPr>
            <p:cNvPr id="40" name="object 40"/>
            <p:cNvSpPr/>
            <p:nvPr/>
          </p:nvSpPr>
          <p:spPr>
            <a:xfrm>
              <a:off x="1573943" y="553753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3105306" y="553753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4642340" y="553753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6191702" y="553753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7735920" y="553753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568526" y="4421037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3099888" y="4421037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4636921" y="4421037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6186283" y="4421037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7730501" y="4421037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589298" y="357534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3120661" y="357534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4657694" y="357534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4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6207056" y="357534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7751274" y="3575346"/>
              <a:ext cx="1351915" cy="0"/>
            </a:xfrm>
            <a:custGeom>
              <a:avLst/>
              <a:gdLst/>
              <a:ahLst/>
              <a:cxnLst/>
              <a:rect l="l" t="t" r="r" b="b"/>
              <a:pathLst>
                <a:path w="1351915">
                  <a:moveTo>
                    <a:pt x="0" y="0"/>
                  </a:moveTo>
                  <a:lnTo>
                    <a:pt x="135143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595041" y="2387178"/>
            <a:ext cx="1244483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Arial"/>
                <a:cs typeface="Arial"/>
              </a:rPr>
              <a:t>Cheese</a:t>
            </a:r>
            <a:r>
              <a:rPr sz="1100" spc="-35" dirty="0">
                <a:latin typeface="Arial"/>
                <a:cs typeface="Arial"/>
              </a:rPr>
              <a:t> </a:t>
            </a:r>
            <a:r>
              <a:rPr lang="en-GB" sz="1100" spc="-10" dirty="0">
                <a:latin typeface="Arial"/>
                <a:cs typeface="Arial"/>
              </a:rPr>
              <a:t>&amp;</a:t>
            </a:r>
            <a:r>
              <a:rPr sz="1100" spc="-50" dirty="0">
                <a:latin typeface="Arial"/>
                <a:cs typeface="Arial"/>
              </a:rPr>
              <a:t> </a:t>
            </a:r>
            <a:r>
              <a:rPr sz="1100" spc="-25" dirty="0">
                <a:latin typeface="Arial"/>
                <a:cs typeface="Arial"/>
              </a:rPr>
              <a:t>Tom</a:t>
            </a:r>
            <a:r>
              <a:rPr lang="en-GB" sz="1100" spc="-25" dirty="0">
                <a:latin typeface="Arial"/>
                <a:cs typeface="Arial"/>
              </a:rPr>
              <a:t>ato</a:t>
            </a:r>
            <a:r>
              <a:rPr sz="1100" spc="-2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Pizza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592124" y="3069680"/>
            <a:ext cx="125031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Arial"/>
                <a:cs typeface="Arial"/>
              </a:rPr>
              <a:t>Served</a:t>
            </a:r>
            <a:r>
              <a:rPr sz="1100" spc="-3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with</a:t>
            </a:r>
            <a:r>
              <a:rPr sz="1100" spc="-30" dirty="0">
                <a:latin typeface="Arial"/>
                <a:cs typeface="Arial"/>
              </a:rPr>
              <a:t> </a:t>
            </a:r>
            <a:r>
              <a:rPr lang="en-GB" sz="1100" spc="-30" dirty="0">
                <a:latin typeface="Arial"/>
                <a:cs typeface="Arial"/>
              </a:rPr>
              <a:t>Potato Wedges </a:t>
            </a:r>
            <a:r>
              <a:rPr lang="en-GB" sz="1100" spc="-65" dirty="0">
                <a:latin typeface="Arial"/>
                <a:cs typeface="Arial"/>
              </a:rPr>
              <a:t>&amp;</a:t>
            </a:r>
            <a:r>
              <a:rPr sz="1100" spc="-7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Coleslaw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609714" y="3699399"/>
            <a:ext cx="3075115" cy="3642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40" dirty="0">
                <a:latin typeface="Arial"/>
                <a:cs typeface="Arial"/>
              </a:rPr>
              <a:t> 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40" dirty="0">
                <a:latin typeface="Arial"/>
                <a:cs typeface="Arial"/>
              </a:rPr>
              <a:t>Crispy </a:t>
            </a:r>
            <a:r>
              <a:rPr sz="1100" spc="-10" dirty="0">
                <a:latin typeface="Arial"/>
                <a:cs typeface="Arial"/>
              </a:rPr>
              <a:t>Fresh</a:t>
            </a:r>
            <a:r>
              <a:rPr sz="1100" spc="-4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Salad</a:t>
            </a:r>
            <a:r>
              <a:rPr lang="en-GB" sz="1100" spc="-10" dirty="0">
                <a:latin typeface="Arial"/>
                <a:cs typeface="Arial"/>
              </a:rPr>
              <a:t>          Baked Beans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070623" y="2399790"/>
            <a:ext cx="1051560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100" dirty="0">
                <a:latin typeface="Arial"/>
                <a:cs typeface="Arial"/>
              </a:rPr>
              <a:t>Veggie mince Roll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3117659" y="3045739"/>
            <a:ext cx="117284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Arial"/>
                <a:cs typeface="Arial"/>
              </a:rPr>
              <a:t>Served</a:t>
            </a:r>
            <a:r>
              <a:rPr sz="1100" spc="-35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with</a:t>
            </a:r>
            <a:r>
              <a:rPr lang="en-GB" sz="1100" spc="-30" dirty="0">
                <a:latin typeface="Arial"/>
                <a:cs typeface="Arial"/>
              </a:rPr>
              <a:t> Mash Mountains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4622131" y="1892325"/>
            <a:ext cx="1413551" cy="9874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5890" marR="231140" indent="-41910">
              <a:lnSpc>
                <a:spcPct val="100000"/>
              </a:lnSpc>
              <a:spcBef>
                <a:spcPts val="100"/>
              </a:spcBef>
            </a:pP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Toasty</a:t>
            </a:r>
            <a:r>
              <a:rPr sz="14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Feast Wednesday</a:t>
            </a:r>
            <a:endParaRPr sz="14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830"/>
              </a:spcBef>
            </a:pPr>
            <a:r>
              <a:rPr sz="1100" spc="-10" dirty="0">
                <a:solidFill>
                  <a:schemeClr val="tx1"/>
                </a:solidFill>
                <a:latin typeface="Arial"/>
                <a:cs typeface="Arial"/>
              </a:rPr>
              <a:t>Roast</a:t>
            </a:r>
            <a:r>
              <a:rPr sz="1100" spc="-6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GB" sz="1100" spc="-10" dirty="0">
                <a:solidFill>
                  <a:schemeClr val="tx1"/>
                </a:solidFill>
                <a:latin typeface="Arial"/>
                <a:cs typeface="Arial"/>
              </a:rPr>
              <a:t>Chicken</a:t>
            </a:r>
            <a:endParaRPr lang="en-GB" sz="11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830"/>
              </a:spcBef>
            </a:pPr>
            <a:r>
              <a:rPr sz="1100" spc="-10" dirty="0">
                <a:solidFill>
                  <a:schemeClr val="tx1"/>
                </a:solidFill>
                <a:latin typeface="Arial"/>
                <a:cs typeface="Arial"/>
              </a:rPr>
              <a:t>Quorn</a:t>
            </a:r>
            <a:r>
              <a:rPr sz="1100" spc="-45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chemeClr val="tx1"/>
                </a:solidFill>
                <a:latin typeface="Arial"/>
                <a:cs typeface="Arial"/>
              </a:rPr>
              <a:t>Roast</a:t>
            </a:r>
            <a:r>
              <a:rPr lang="en-GB" sz="1100" spc="-1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4704815" y="3710241"/>
            <a:ext cx="1236829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US" sz="1100" spc="-20" dirty="0">
                <a:latin typeface="Arial"/>
                <a:cs typeface="Arial"/>
              </a:rPr>
              <a:t>Cooked  Carrots &amp;  Broccoli Trees</a:t>
            </a:r>
          </a:p>
        </p:txBody>
      </p:sp>
      <p:sp>
        <p:nvSpPr>
          <p:cNvPr id="65" name="object 65"/>
          <p:cNvSpPr txBox="1"/>
          <p:nvPr/>
        </p:nvSpPr>
        <p:spPr>
          <a:xfrm>
            <a:off x="4752009" y="4579110"/>
            <a:ext cx="1249680" cy="859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20" dirty="0">
                <a:latin typeface="Arial"/>
                <a:cs typeface="Arial"/>
              </a:rPr>
              <a:t>Halal Chicken </a:t>
            </a:r>
            <a:r>
              <a:rPr lang="en-GB" sz="1100" spc="-10" dirty="0">
                <a:latin typeface="Arial"/>
                <a:cs typeface="Arial"/>
              </a:rPr>
              <a:t> Served with Cloudy Mash Mountains &amp; Yorkshire Pudding &amp; Gravy 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6175456" y="1884857"/>
            <a:ext cx="1172845" cy="8976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5430" marR="113030" indent="146685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World </a:t>
            </a: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Thursday</a:t>
            </a:r>
            <a:endParaRPr sz="14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890"/>
              </a:spcBef>
            </a:pPr>
            <a:r>
              <a:rPr lang="en-GB" sz="1100" spc="-20" dirty="0">
                <a:latin typeface="Arial"/>
                <a:cs typeface="Arial"/>
              </a:rPr>
              <a:t>Tomato &amp; Basil Pasta </a:t>
            </a:r>
            <a:r>
              <a:rPr lang="en-GB" sz="1100" spc="-25" dirty="0">
                <a:latin typeface="Arial"/>
                <a:cs typeface="Arial"/>
              </a:rPr>
              <a:t>.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6175456" y="2990336"/>
            <a:ext cx="1401445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10" dirty="0">
                <a:latin typeface="Arial"/>
                <a:cs typeface="Arial"/>
              </a:rPr>
              <a:t>Served with Homemade Garlic Bread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6220184" y="3700114"/>
            <a:ext cx="2863502" cy="3642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n-GB" sz="1100" spc="-1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10" dirty="0">
                <a:latin typeface="Arial"/>
                <a:cs typeface="Arial"/>
              </a:rPr>
              <a:t>Sunshine Sweetcorn           Power Peas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6175456" y="4604256"/>
            <a:ext cx="141605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sz="1100" dirty="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7698235" y="2358630"/>
            <a:ext cx="117919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97510" indent="-635">
              <a:lnSpc>
                <a:spcPct val="100000"/>
              </a:lnSpc>
              <a:spcBef>
                <a:spcPts val="100"/>
              </a:spcBef>
            </a:pPr>
            <a:r>
              <a:rPr lang="en-GB" sz="1100" spc="-20" dirty="0">
                <a:latin typeface="Arial"/>
                <a:cs typeface="Arial"/>
              </a:rPr>
              <a:t>Fish</a:t>
            </a:r>
            <a:r>
              <a:rPr sz="1100" spc="-2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Fingers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endParaRPr sz="1100" dirty="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7713981" y="2986766"/>
            <a:ext cx="1166495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latin typeface="Arial"/>
                <a:cs typeface="Arial"/>
              </a:rPr>
              <a:t>Served</a:t>
            </a:r>
            <a:r>
              <a:rPr sz="1100" spc="-15" dirty="0">
                <a:latin typeface="Arial"/>
                <a:cs typeface="Arial"/>
              </a:rPr>
              <a:t> </a:t>
            </a:r>
            <a:r>
              <a:rPr sz="1100" spc="-20" dirty="0">
                <a:latin typeface="Arial"/>
                <a:cs typeface="Arial"/>
              </a:rPr>
              <a:t>wit</a:t>
            </a:r>
            <a:r>
              <a:rPr lang="en-GB" sz="1100" spc="-20" dirty="0">
                <a:latin typeface="Arial"/>
                <a:cs typeface="Arial"/>
              </a:rPr>
              <a:t>h</a:t>
            </a: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100" spc="-20" dirty="0">
                <a:latin typeface="Arial"/>
                <a:cs typeface="Arial"/>
              </a:rPr>
              <a:t>Crispy</a:t>
            </a:r>
            <a:r>
              <a:rPr sz="1100" spc="-45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Oven</a:t>
            </a:r>
            <a:r>
              <a:rPr sz="1100" spc="-40" dirty="0">
                <a:latin typeface="Arial"/>
                <a:cs typeface="Arial"/>
              </a:rPr>
              <a:t> </a:t>
            </a:r>
            <a:r>
              <a:rPr sz="1100" spc="-10" dirty="0">
                <a:latin typeface="Arial"/>
                <a:cs typeface="Arial"/>
              </a:rPr>
              <a:t>Chips</a:t>
            </a:r>
            <a:r>
              <a:rPr lang="en-GB" sz="1100" spc="-10" dirty="0">
                <a:latin typeface="Arial"/>
                <a:cs typeface="Arial"/>
              </a:rPr>
              <a:t> &amp; Tomato Sauce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7723332" y="4604256"/>
            <a:ext cx="1348740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1100" spc="-10" dirty="0">
                <a:latin typeface="Arial"/>
                <a:cs typeface="Arial"/>
              </a:rPr>
              <a:t>Fish less Fingers Served </a:t>
            </a:r>
            <a:r>
              <a:rPr sz="1100" spc="-30" dirty="0">
                <a:latin typeface="Arial"/>
                <a:cs typeface="Arial"/>
              </a:rPr>
              <a:t> </a:t>
            </a:r>
            <a:r>
              <a:rPr sz="1100" spc="-20" dirty="0">
                <a:latin typeface="Arial"/>
                <a:cs typeface="Arial"/>
              </a:rPr>
              <a:t>with </a:t>
            </a:r>
            <a:r>
              <a:rPr lang="en-GB" sz="1100" spc="-20" dirty="0">
                <a:latin typeface="Arial"/>
                <a:cs typeface="Arial"/>
              </a:rPr>
              <a:t>Crispy Oven Chips &amp; Tomato Sauce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1894861" y="6843045"/>
            <a:ext cx="5061585" cy="15367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900" spc="-10" dirty="0">
                <a:latin typeface="Arial"/>
                <a:cs typeface="Arial"/>
              </a:rPr>
              <a:t>MSC-C-</a:t>
            </a:r>
            <a:r>
              <a:rPr sz="900" dirty="0">
                <a:latin typeface="Arial"/>
                <a:cs typeface="Arial"/>
              </a:rPr>
              <a:t>54995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spc="-10" dirty="0">
                <a:latin typeface="Arial"/>
                <a:cs typeface="Arial"/>
              </a:rPr>
              <a:t>Seafood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with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this</a:t>
            </a:r>
            <a:r>
              <a:rPr sz="900" spc="-30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mark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comes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from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an</a:t>
            </a:r>
            <a:r>
              <a:rPr sz="900" spc="-30" dirty="0">
                <a:latin typeface="Arial"/>
                <a:cs typeface="Arial"/>
              </a:rPr>
              <a:t> </a:t>
            </a:r>
            <a:r>
              <a:rPr sz="900" spc="-10" dirty="0">
                <a:latin typeface="Arial"/>
                <a:cs typeface="Arial"/>
              </a:rPr>
              <a:t>MSC-certified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spc="-10" dirty="0">
                <a:latin typeface="Arial"/>
                <a:cs typeface="Arial"/>
              </a:rPr>
              <a:t>sustainable</a:t>
            </a:r>
            <a:r>
              <a:rPr sz="900" spc="-35" dirty="0">
                <a:latin typeface="Arial"/>
                <a:cs typeface="Arial"/>
              </a:rPr>
              <a:t> </a:t>
            </a:r>
            <a:r>
              <a:rPr sz="900" spc="-20" dirty="0">
                <a:latin typeface="Arial"/>
                <a:cs typeface="Arial"/>
              </a:rPr>
              <a:t>fishery.</a:t>
            </a:r>
            <a:r>
              <a:rPr sz="900" spc="-30" dirty="0">
                <a:latin typeface="Arial"/>
                <a:cs typeface="Arial"/>
              </a:rPr>
              <a:t> </a:t>
            </a:r>
            <a:r>
              <a:rPr sz="900" spc="-10" dirty="0">
                <a:latin typeface="Arial"/>
                <a:cs typeface="Arial"/>
                <a:hlinkClick r:id="rId6"/>
              </a:rPr>
              <a:t>www.msc.org</a:t>
            </a:r>
            <a:endParaRPr sz="900">
              <a:latin typeface="Arial"/>
              <a:cs typeface="Arial"/>
            </a:endParaRPr>
          </a:p>
        </p:txBody>
      </p:sp>
      <p:pic>
        <p:nvPicPr>
          <p:cNvPr id="87" name="Picture 86">
            <a:extLst>
              <a:ext uri="{FF2B5EF4-FFF2-40B4-BE49-F238E27FC236}">
                <a16:creationId xmlns:a16="http://schemas.microsoft.com/office/drawing/2014/main" id="{3196F77E-06DB-A04D-A02B-50AB3A6009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601" y="6790038"/>
            <a:ext cx="908383" cy="377985"/>
          </a:xfrm>
          <a:prstGeom prst="rect">
            <a:avLst/>
          </a:prstGeom>
        </p:spPr>
      </p:pic>
      <p:pic>
        <p:nvPicPr>
          <p:cNvPr id="88" name="Picture 87" descr="A cartoon of a purple monster&#10;&#10;Description automatically generated">
            <a:extLst>
              <a:ext uri="{FF2B5EF4-FFF2-40B4-BE49-F238E27FC236}">
                <a16:creationId xmlns:a16="http://schemas.microsoft.com/office/drawing/2014/main" id="{3123D265-B119-2A46-80D0-A28835A527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6228" y="2153872"/>
            <a:ext cx="539020" cy="520655"/>
          </a:xfrm>
          <a:prstGeom prst="rect">
            <a:avLst/>
          </a:prstGeom>
        </p:spPr>
      </p:pic>
      <p:pic>
        <p:nvPicPr>
          <p:cNvPr id="92" name="Picture 91" descr="A cartoon strawberry with a cape and a cape&#10;&#10;Description automatically generated">
            <a:extLst>
              <a:ext uri="{FF2B5EF4-FFF2-40B4-BE49-F238E27FC236}">
                <a16:creationId xmlns:a16="http://schemas.microsoft.com/office/drawing/2014/main" id="{A0DDEB9F-8E1B-3D43-923A-38E0264EA3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93782" y="4514865"/>
            <a:ext cx="794811" cy="780555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C36922AA-C79C-462E-9DD7-11E0673997B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9177" y="1359481"/>
            <a:ext cx="908383" cy="1219306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E248E364-97C7-45B1-9309-9354397E9C2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35084" y="5763870"/>
            <a:ext cx="816354" cy="736402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CEC1AA1-AA5C-48B7-9386-1D21E4E0CBE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029" y="4860079"/>
            <a:ext cx="1284772" cy="19903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02C115-4C53-4358-B0D9-089269B3277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226216" y="3699401"/>
            <a:ext cx="805220" cy="1005882"/>
          </a:xfrm>
          <a:prstGeom prst="rect">
            <a:avLst/>
          </a:prstGeom>
        </p:spPr>
      </p:pic>
      <p:sp>
        <p:nvSpPr>
          <p:cNvPr id="20" name="object 60">
            <a:extLst>
              <a:ext uri="{FF2B5EF4-FFF2-40B4-BE49-F238E27FC236}">
                <a16:creationId xmlns:a16="http://schemas.microsoft.com/office/drawing/2014/main" id="{2C24C6F9-ED1A-CE92-81FA-089FD5DB5320}"/>
              </a:ext>
            </a:extLst>
          </p:cNvPr>
          <p:cNvSpPr txBox="1"/>
          <p:nvPr/>
        </p:nvSpPr>
        <p:spPr>
          <a:xfrm>
            <a:off x="4655633" y="3042704"/>
            <a:ext cx="1499837" cy="7027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lang="en-GB" sz="1100" spc="-20" dirty="0">
                <a:latin typeface="Arial"/>
                <a:cs typeface="Arial"/>
              </a:rPr>
              <a:t>Served</a:t>
            </a:r>
            <a:r>
              <a:rPr lang="en-GB" sz="1100" spc="-35" dirty="0">
                <a:latin typeface="Arial"/>
                <a:cs typeface="Arial"/>
              </a:rPr>
              <a:t> </a:t>
            </a:r>
            <a:r>
              <a:rPr lang="en-GB" sz="1100" spc="-10" dirty="0">
                <a:latin typeface="Arial"/>
                <a:cs typeface="Arial"/>
              </a:rPr>
              <a:t>with</a:t>
            </a:r>
            <a:r>
              <a:rPr lang="en-GB" sz="1100" spc="-30" dirty="0">
                <a:latin typeface="Arial"/>
                <a:cs typeface="Arial"/>
              </a:rPr>
              <a:t> </a:t>
            </a:r>
            <a:r>
              <a:rPr lang="en-GB" sz="1100" spc="-10" dirty="0">
                <a:latin typeface="Arial"/>
                <a:cs typeface="Arial"/>
              </a:rPr>
              <a:t> </a:t>
            </a:r>
            <a:r>
              <a:rPr lang="en-GB" sz="1100" dirty="0">
                <a:latin typeface="Arial"/>
                <a:cs typeface="Arial"/>
              </a:rPr>
              <a:t>Mash</a:t>
            </a:r>
            <a:r>
              <a:rPr lang="en-GB" sz="1100" spc="-70" dirty="0">
                <a:latin typeface="Arial"/>
                <a:cs typeface="Arial"/>
              </a:rPr>
              <a:t> </a:t>
            </a:r>
            <a:r>
              <a:rPr lang="en-GB" sz="1100" spc="-10" dirty="0">
                <a:latin typeface="Arial"/>
                <a:cs typeface="Arial"/>
              </a:rPr>
              <a:t>Mountains </a:t>
            </a:r>
            <a:r>
              <a:rPr lang="en-GB" sz="1100" spc="-30" dirty="0">
                <a:latin typeface="Arial"/>
                <a:cs typeface="Arial"/>
              </a:rPr>
              <a:t>Yorkshire Pudding &amp; Gravy </a:t>
            </a:r>
            <a:endParaRPr lang="en-GB" sz="11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sz="1100" dirty="0">
              <a:latin typeface="Arial"/>
              <a:cs typeface="Arial"/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8B74F354-A1B0-5688-FA72-80223D7D87B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572138" y="4574680"/>
            <a:ext cx="1040714" cy="9089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866f849-fed1-42f0-af7d-b639b1ec6a5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FE418AF03DACE4A8F48EA69B868483E" ma:contentTypeVersion="18" ma:contentTypeDescription="Create a new document." ma:contentTypeScope="" ma:versionID="3d3082027240a46ac1d7b46bc455a00e">
  <xsd:schema xmlns:xsd="http://www.w3.org/2001/XMLSchema" xmlns:xs="http://www.w3.org/2001/XMLSchema" xmlns:p="http://schemas.microsoft.com/office/2006/metadata/properties" xmlns:ns3="d866f849-fed1-42f0-af7d-b639b1ec6a5c" xmlns:ns4="88e03ac5-83ee-4ab7-9866-c60a31c25296" targetNamespace="http://schemas.microsoft.com/office/2006/metadata/properties" ma:root="true" ma:fieldsID="f2382ce8daf0ed133f335f7b106dd3c3" ns3:_="" ns4:_="">
    <xsd:import namespace="d866f849-fed1-42f0-af7d-b639b1ec6a5c"/>
    <xsd:import namespace="88e03ac5-83ee-4ab7-9866-c60a31c2529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_activity" minOccurs="0"/>
                <xsd:element ref="ns3:MediaServiceLocation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66f849-fed1-42f0-af7d-b639b1ec6a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e03ac5-83ee-4ab7-9866-c60a31c2529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A23CF2-F3BF-49DE-991E-F24DA5B3949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362D2F9-BA0B-4EE5-9303-494A6B41A8A8}">
  <ds:schemaRefs>
    <ds:schemaRef ds:uri="http://schemas.microsoft.com/office/2006/metadata/properties"/>
    <ds:schemaRef ds:uri="88e03ac5-83ee-4ab7-9866-c60a31c25296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d866f849-fed1-42f0-af7d-b639b1ec6a5c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BD3390F-DA33-49B1-B877-D6E3AD7E8A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66f849-fed1-42f0-af7d-b639b1ec6a5c"/>
    <ds:schemaRef ds:uri="88e03ac5-83ee-4ab7-9866-c60a31c2529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2805</TotalTime>
  <Words>734</Words>
  <Application>Microsoft Office PowerPoint</Application>
  <PresentationFormat>Custom</PresentationFormat>
  <Paragraphs>154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About your children’s School Meals We are Nottingham Catering Eat Culture - Education, the caterer at your school and the largest provider in Nottingham.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About your children’s School Meals We are Education Catering Eat Culture, the caterer at your school and the largest provider in Nottingham.</dc:title>
  <dc:creator>Andrew Miller</dc:creator>
  <cp:lastModifiedBy>Elspeth Clowes</cp:lastModifiedBy>
  <cp:revision>22</cp:revision>
  <dcterms:created xsi:type="dcterms:W3CDTF">2025-05-15T11:14:19Z</dcterms:created>
  <dcterms:modified xsi:type="dcterms:W3CDTF">2025-11-27T14:59:12Z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2025-05-15T00:00:00Z</vt:filetime>
  </property>
  <property fmtid="{D5CDD505-2E9C-101B-9397-08002B2CF9AE}" pid="3" name="Creator">
    <vt:lpwstr>Adobe InDesign 20.2 (Macintosh)</vt:lpwstr>
  </property>
  <property fmtid="{D5CDD505-2E9C-101B-9397-08002B2CF9AE}" pid="4" name="LastSaved">
    <vt:filetime>2025-05-15T00:00:00Z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0x0101007FE418AF03DACE4A8F48EA69B868483E</vt:lpwstr>
  </property>
</Properties>
</file>